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17" r:id="rId3"/>
    <p:sldId id="262" r:id="rId4"/>
    <p:sldId id="322" r:id="rId5"/>
    <p:sldId id="263" r:id="rId6"/>
    <p:sldId id="295" r:id="rId7"/>
    <p:sldId id="301" r:id="rId8"/>
    <p:sldId id="302" r:id="rId9"/>
    <p:sldId id="257" r:id="rId10"/>
    <p:sldId id="303" r:id="rId11"/>
    <p:sldId id="304" r:id="rId12"/>
    <p:sldId id="265" r:id="rId13"/>
    <p:sldId id="313" r:id="rId14"/>
    <p:sldId id="314" r:id="rId15"/>
    <p:sldId id="312" r:id="rId16"/>
    <p:sldId id="305" r:id="rId17"/>
    <p:sldId id="310" r:id="rId18"/>
    <p:sldId id="306" r:id="rId19"/>
    <p:sldId id="307" r:id="rId20"/>
    <p:sldId id="311" r:id="rId21"/>
    <p:sldId id="308" r:id="rId22"/>
    <p:sldId id="320" r:id="rId23"/>
    <p:sldId id="321" r:id="rId24"/>
    <p:sldId id="315" r:id="rId25"/>
    <p:sldId id="316" r:id="rId26"/>
    <p:sldId id="319" r:id="rId27"/>
    <p:sldId id="318" r:id="rId28"/>
    <p:sldId id="30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1"/>
    <p:restoredTop sz="94712"/>
  </p:normalViewPr>
  <p:slideViewPr>
    <p:cSldViewPr snapToGrid="0">
      <p:cViewPr>
        <p:scale>
          <a:sx n="106" d="100"/>
          <a:sy n="106" d="100"/>
        </p:scale>
        <p:origin x="170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vincentdauciunas/Library/Mobile%20Documents/com~apple~CloudDocs/Energy/Washington_Net_Electricity_Generation_by_Source_May._2023%20cop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incentdauciunas/Library/Mobile%20Documents/com~apple~CloudDocs/Energy/Washington_Net_Electricity_Generation_by_Source_May._2023%20cop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WA</a:t>
            </a:r>
            <a:r>
              <a:rPr lang="en-US" b="1" baseline="0" dirty="0"/>
              <a:t> Generation MWh</a:t>
            </a: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A28-BD42-8BC5-9A2FF223C5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A28-BD42-8BC5-9A2FF223C5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A28-BD42-8BC5-9A2FF223C5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A28-BD42-8BC5-9A2FF223C5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A28-BD42-8BC5-9A2FF223C5A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A28-BD42-8BC5-9A2FF223C5A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A28-BD42-8BC5-9A2FF223C5A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A28-BD42-8BC5-9A2FF223C5A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A28-BD42-8BC5-9A2FF223C5A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A28-BD42-8BC5-9A2FF223C5A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A28-BD42-8BC5-9A2FF223C5A2}"/>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5A28-BD42-8BC5-9A2FF223C5A2}"/>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5A28-BD42-8BC5-9A2FF223C5A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highlight>
                      <a:srgbClr val="000000"/>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in!$A$173:$A$185</c:f>
              <c:strCache>
                <c:ptCount val="13"/>
                <c:pt idx="0">
                  <c:v>hydro</c:v>
                </c:pt>
                <c:pt idx="1">
                  <c:v>natural gas</c:v>
                </c:pt>
                <c:pt idx="2">
                  <c:v>unspecified</c:v>
                </c:pt>
                <c:pt idx="3">
                  <c:v>coal</c:v>
                </c:pt>
                <c:pt idx="4">
                  <c:v>wind</c:v>
                </c:pt>
                <c:pt idx="5">
                  <c:v>nuclear</c:v>
                </c:pt>
                <c:pt idx="6">
                  <c:v>biomass</c:v>
                </c:pt>
                <c:pt idx="7">
                  <c:v>solar</c:v>
                </c:pt>
                <c:pt idx="8">
                  <c:v>biogas</c:v>
                </c:pt>
                <c:pt idx="9">
                  <c:v>waste</c:v>
                </c:pt>
                <c:pt idx="10">
                  <c:v>other biogenic</c:v>
                </c:pt>
                <c:pt idx="11">
                  <c:v>geothermal</c:v>
                </c:pt>
                <c:pt idx="12">
                  <c:v>petroleum</c:v>
                </c:pt>
              </c:strCache>
            </c:strRef>
          </c:cat>
          <c:val>
            <c:numRef>
              <c:f>in!$B$173:$B$185</c:f>
              <c:numCache>
                <c:formatCode>_(* #,##0_);_(* \(#,##0\);_(* "-"??_);_(@_)</c:formatCode>
                <c:ptCount val="13"/>
                <c:pt idx="0">
                  <c:v>47662926</c:v>
                </c:pt>
                <c:pt idx="1">
                  <c:v>11676676</c:v>
                </c:pt>
                <c:pt idx="2">
                  <c:v>11645475</c:v>
                </c:pt>
                <c:pt idx="3">
                  <c:v>8289597</c:v>
                </c:pt>
                <c:pt idx="4">
                  <c:v>5425544</c:v>
                </c:pt>
                <c:pt idx="5">
                  <c:v>3920113</c:v>
                </c:pt>
                <c:pt idx="6">
                  <c:v>537485</c:v>
                </c:pt>
                <c:pt idx="7">
                  <c:v>507747</c:v>
                </c:pt>
                <c:pt idx="8">
                  <c:v>159621</c:v>
                </c:pt>
                <c:pt idx="9">
                  <c:v>41106</c:v>
                </c:pt>
                <c:pt idx="10">
                  <c:v>36268</c:v>
                </c:pt>
                <c:pt idx="11">
                  <c:v>36131</c:v>
                </c:pt>
                <c:pt idx="12">
                  <c:v>14787</c:v>
                </c:pt>
              </c:numCache>
            </c:numRef>
          </c:val>
          <c:extLst>
            <c:ext xmlns:c16="http://schemas.microsoft.com/office/drawing/2014/chart" uri="{C3380CC4-5D6E-409C-BE32-E72D297353CC}">
              <c16:uniqueId val="{0000001A-5A28-BD42-8BC5-9A2FF223C5A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WA Generation % MWh</a:t>
            </a: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A5-304B-BA42-7143FA4A66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A5-304B-BA42-7143FA4A66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7A5-304B-BA42-7143FA4A661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A5-304B-BA42-7143FA4A661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A5-304B-BA42-7143FA4A661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A5-304B-BA42-7143FA4A661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7A5-304B-BA42-7143FA4A661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7A5-304B-BA42-7143FA4A661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7A5-304B-BA42-7143FA4A661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47A5-304B-BA42-7143FA4A661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47A5-304B-BA42-7143FA4A661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47A5-304B-BA42-7143FA4A661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47A5-304B-BA42-7143FA4A6617}"/>
              </c:ext>
            </c:extLst>
          </c:dPt>
          <c:dLbls>
            <c:dLbl>
              <c:idx val="0"/>
              <c:layout>
                <c:manualLayout>
                  <c:x val="-0.11992598913737404"/>
                  <c:y val="5.495052850318605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A5-304B-BA42-7143FA4A6617}"/>
                </c:ext>
              </c:extLst>
            </c:dLbl>
            <c:dLbl>
              <c:idx val="2"/>
              <c:layout>
                <c:manualLayout>
                  <c:x val="0.12600854637789491"/>
                  <c:y val="-2.679785669728693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A5-304B-BA42-7143FA4A661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highlight>
                      <a:srgbClr val="000000"/>
                    </a:highlight>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in!$A$189:$A$201</c:f>
              <c:strCache>
                <c:ptCount val="13"/>
                <c:pt idx="0">
                  <c:v>hydro</c:v>
                </c:pt>
                <c:pt idx="1">
                  <c:v>natural gas</c:v>
                </c:pt>
                <c:pt idx="2">
                  <c:v>unspecified</c:v>
                </c:pt>
                <c:pt idx="3">
                  <c:v>coal</c:v>
                </c:pt>
                <c:pt idx="4">
                  <c:v>wind</c:v>
                </c:pt>
                <c:pt idx="5">
                  <c:v>nuclear</c:v>
                </c:pt>
                <c:pt idx="6">
                  <c:v>biomass</c:v>
                </c:pt>
                <c:pt idx="7">
                  <c:v>solar</c:v>
                </c:pt>
                <c:pt idx="8">
                  <c:v>biogas</c:v>
                </c:pt>
                <c:pt idx="9">
                  <c:v>waste</c:v>
                </c:pt>
                <c:pt idx="10">
                  <c:v>other biogenic</c:v>
                </c:pt>
                <c:pt idx="11">
                  <c:v>geothermal</c:v>
                </c:pt>
                <c:pt idx="12">
                  <c:v>petroleum</c:v>
                </c:pt>
              </c:strCache>
            </c:strRef>
          </c:cat>
          <c:val>
            <c:numRef>
              <c:f>in!$B$189:$B$201</c:f>
              <c:numCache>
                <c:formatCode>0.0%</c:formatCode>
                <c:ptCount val="13"/>
                <c:pt idx="0">
                  <c:v>0.52986196998101553</c:v>
                </c:pt>
                <c:pt idx="1">
                  <c:v>0.1298079464989213</c:v>
                </c:pt>
                <c:pt idx="2">
                  <c:v>0.12946108941915707</c:v>
                </c:pt>
                <c:pt idx="3">
                  <c:v>9.2154270947795283E-2</c:v>
                </c:pt>
                <c:pt idx="4">
                  <c:v>6.03150010567685E-2</c:v>
                </c:pt>
                <c:pt idx="5">
                  <c:v>4.3579338723942138E-2</c:v>
                </c:pt>
                <c:pt idx="6">
                  <c:v>5.9751443068192271E-3</c:v>
                </c:pt>
                <c:pt idx="7">
                  <c:v>5.6445511899951483E-3</c:v>
                </c:pt>
                <c:pt idx="8">
                  <c:v>1.7744839565732847E-3</c:v>
                </c:pt>
                <c:pt idx="9" formatCode="0.00%">
                  <c:v>4.5696955612921505E-4</c:v>
                </c:pt>
                <c:pt idx="10" formatCode="0.00%">
                  <c:v>4.0318619816314826E-4</c:v>
                </c:pt>
                <c:pt idx="11" formatCode="0.00%">
                  <c:v>4.0166318864653992E-4</c:v>
                </c:pt>
                <c:pt idx="12" formatCode="0.00%">
                  <c:v>1.6438497607363167E-4</c:v>
                </c:pt>
              </c:numCache>
            </c:numRef>
          </c:val>
          <c:extLst>
            <c:ext xmlns:c16="http://schemas.microsoft.com/office/drawing/2014/chart" uri="{C3380CC4-5D6E-409C-BE32-E72D297353CC}">
              <c16:uniqueId val="{0000001A-47A5-304B-BA42-7143FA4A661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7E2F-3E8B-9EA9-8662-8182A31382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C3065D-3468-6683-D1C5-4E7EEAB81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1C6D85-4BF6-0274-2642-4418C0860621}"/>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5" name="Footer Placeholder 4">
            <a:extLst>
              <a:ext uri="{FF2B5EF4-FFF2-40B4-BE49-F238E27FC236}">
                <a16:creationId xmlns:a16="http://schemas.microsoft.com/office/drawing/2014/main" id="{9BA7230A-1B44-C2D1-E611-4E7C358EF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5B9CE-D788-02CB-793D-E0BA68F477B5}"/>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133974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1D0B7-5628-C63F-B186-BE6B753E0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7F81CD-FBD4-4AB1-67DB-38BCD35CA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0A9F1-229E-D0CF-39B9-BCB6CF490688}"/>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5" name="Footer Placeholder 4">
            <a:extLst>
              <a:ext uri="{FF2B5EF4-FFF2-40B4-BE49-F238E27FC236}">
                <a16:creationId xmlns:a16="http://schemas.microsoft.com/office/drawing/2014/main" id="{E2B3B0B1-581A-1B3D-6C69-A44C994A2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86F7B-E010-9A8E-5688-2D4CD2482CA5}"/>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3318733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29C1CF-8A15-4E3A-5E52-C4D231E855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40663C-3AAF-5AA9-9508-2DECFB0AE3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1B448-34D6-52A8-C371-190E12C6F0E9}"/>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5" name="Footer Placeholder 4">
            <a:extLst>
              <a:ext uri="{FF2B5EF4-FFF2-40B4-BE49-F238E27FC236}">
                <a16:creationId xmlns:a16="http://schemas.microsoft.com/office/drawing/2014/main" id="{10C1A8E5-58C7-F4E3-0F44-0BCFD8F43E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C7F4F-F205-55EB-14BA-CE280B23A8AA}"/>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424182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8A5B-3DB9-C956-5F52-84CDF55B4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DD63C-67A1-74EF-5B81-BD982CB9D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23A23-6B62-0F7E-9A0A-C3B2E1129D19}"/>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5" name="Footer Placeholder 4">
            <a:extLst>
              <a:ext uri="{FF2B5EF4-FFF2-40B4-BE49-F238E27FC236}">
                <a16:creationId xmlns:a16="http://schemas.microsoft.com/office/drawing/2014/main" id="{CF27B618-758E-6C2A-6071-0DD2A55F0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4D53F-8515-EA6E-FD90-4F540267A094}"/>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120418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1356-FA42-936E-003B-29929B8362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3F6AF1-602B-7720-115C-D4BB3E5A25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FFFE5E-4F05-697D-6735-487BCC22F2C6}"/>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5" name="Footer Placeholder 4">
            <a:extLst>
              <a:ext uri="{FF2B5EF4-FFF2-40B4-BE49-F238E27FC236}">
                <a16:creationId xmlns:a16="http://schemas.microsoft.com/office/drawing/2014/main" id="{9193880B-530B-2BE5-80F6-E942A3716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076B-A84F-4A9A-ADBB-EEA04B194FAE}"/>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208510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5C13-2DD8-B58B-F3E1-50A970F2EB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D3F67-1DD5-7313-AC96-CE939C875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59A0AC-D611-1D0F-D87E-E09A8A96FA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D6D86B-A092-AA24-25D5-F6A1C04043B9}"/>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6" name="Footer Placeholder 5">
            <a:extLst>
              <a:ext uri="{FF2B5EF4-FFF2-40B4-BE49-F238E27FC236}">
                <a16:creationId xmlns:a16="http://schemas.microsoft.com/office/drawing/2014/main" id="{98FCD783-0E2E-74CA-6826-2DA1FAC87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8CF0C-A809-1B11-A6A0-947AD4C2E11E}"/>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357657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6620-37B1-645D-759C-AD187CCFF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B9C22E-79D9-5B1C-8434-244FB8726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186689-0728-0336-57B7-3DA874DA3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8D59A-0FFC-31A0-07F8-6ACC01AB9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6E69DE-6419-32C3-2C7C-139FAFF65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B08E63-5BC6-6B66-78D9-82F0879B66DF}"/>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8" name="Footer Placeholder 7">
            <a:extLst>
              <a:ext uri="{FF2B5EF4-FFF2-40B4-BE49-F238E27FC236}">
                <a16:creationId xmlns:a16="http://schemas.microsoft.com/office/drawing/2014/main" id="{36761FF0-C5EC-EA8D-6FC4-E2867853FA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AE171E-CAE4-76A9-93FE-4B63811663E9}"/>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120633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77BE-1140-9060-798F-D493664390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35DCEC-302C-09F9-2421-26BC98E7C3FC}"/>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4" name="Footer Placeholder 3">
            <a:extLst>
              <a:ext uri="{FF2B5EF4-FFF2-40B4-BE49-F238E27FC236}">
                <a16:creationId xmlns:a16="http://schemas.microsoft.com/office/drawing/2014/main" id="{091CB528-BADA-EB3F-97F5-D8A481ABF5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C4090A-BDAE-BADE-36DC-EDC8E0C4707E}"/>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1823366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3A7B4-3794-1055-0198-98BFE8963E1A}"/>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3" name="Footer Placeholder 2">
            <a:extLst>
              <a:ext uri="{FF2B5EF4-FFF2-40B4-BE49-F238E27FC236}">
                <a16:creationId xmlns:a16="http://schemas.microsoft.com/office/drawing/2014/main" id="{CEAC9AB8-58B1-2F0C-92C5-4B496A612A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78B9EB-E1B9-C0EB-914B-5B8F07CFDDE4}"/>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168642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C6F4-5844-0F35-4089-BFB753D8C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373A53-5EB2-B75E-E53E-9518B3C3B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188FED-4D07-575B-A687-FF3E13EC4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4B4E42-F928-EE8D-2632-C3E7A15D7029}"/>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6" name="Footer Placeholder 5">
            <a:extLst>
              <a:ext uri="{FF2B5EF4-FFF2-40B4-BE49-F238E27FC236}">
                <a16:creationId xmlns:a16="http://schemas.microsoft.com/office/drawing/2014/main" id="{0684069B-DC34-2533-AA72-D31F109FD7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D6C55-0EF7-4C52-6A01-4EE6956CF075}"/>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224733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7D2C1-F790-2667-8D12-AB5648777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D1895B-881E-E9C3-2B19-08E335EF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D25BFB-1990-7AB0-D99F-5A3BE12E52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247BA-C885-7FA5-E743-55586DA02439}"/>
              </a:ext>
            </a:extLst>
          </p:cNvPr>
          <p:cNvSpPr>
            <a:spLocks noGrp="1"/>
          </p:cNvSpPr>
          <p:nvPr>
            <p:ph type="dt" sz="half" idx="10"/>
          </p:nvPr>
        </p:nvSpPr>
        <p:spPr/>
        <p:txBody>
          <a:bodyPr/>
          <a:lstStyle/>
          <a:p>
            <a:fld id="{58E46752-E40B-1241-B80B-6780AECF253F}" type="datetimeFigureOut">
              <a:rPr lang="en-US" smtClean="0"/>
              <a:t>2/19/26</a:t>
            </a:fld>
            <a:endParaRPr lang="en-US"/>
          </a:p>
        </p:txBody>
      </p:sp>
      <p:sp>
        <p:nvSpPr>
          <p:cNvPr id="6" name="Footer Placeholder 5">
            <a:extLst>
              <a:ext uri="{FF2B5EF4-FFF2-40B4-BE49-F238E27FC236}">
                <a16:creationId xmlns:a16="http://schemas.microsoft.com/office/drawing/2014/main" id="{2573DC25-6C21-A156-510B-5FA7441F7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E85D3-03CF-0CE1-8F31-5361727F223B}"/>
              </a:ext>
            </a:extLst>
          </p:cNvPr>
          <p:cNvSpPr>
            <a:spLocks noGrp="1"/>
          </p:cNvSpPr>
          <p:nvPr>
            <p:ph type="sldNum" sz="quarter" idx="12"/>
          </p:nvPr>
        </p:nvSpPr>
        <p:spPr/>
        <p:txBody>
          <a:bodyPr/>
          <a:lstStyle/>
          <a:p>
            <a:fld id="{1D05D064-C7B9-EB41-972F-4BCA92D1E4B3}" type="slidenum">
              <a:rPr lang="en-US" smtClean="0"/>
              <a:t>‹#›</a:t>
            </a:fld>
            <a:endParaRPr lang="en-US"/>
          </a:p>
        </p:txBody>
      </p:sp>
    </p:spTree>
    <p:extLst>
      <p:ext uri="{BB962C8B-B14F-4D97-AF65-F5344CB8AC3E}">
        <p14:creationId xmlns:p14="http://schemas.microsoft.com/office/powerpoint/2010/main" val="2595697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CA161-3F7B-A8B0-4E98-733ED016C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574E33-BC7D-C760-85F7-583F310F2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08A51-3DC9-CC93-AA55-FE246CFB1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E46752-E40B-1241-B80B-6780AECF253F}" type="datetimeFigureOut">
              <a:rPr lang="en-US" smtClean="0"/>
              <a:t>2/19/26</a:t>
            </a:fld>
            <a:endParaRPr lang="en-US"/>
          </a:p>
        </p:txBody>
      </p:sp>
      <p:sp>
        <p:nvSpPr>
          <p:cNvPr id="5" name="Footer Placeholder 4">
            <a:extLst>
              <a:ext uri="{FF2B5EF4-FFF2-40B4-BE49-F238E27FC236}">
                <a16:creationId xmlns:a16="http://schemas.microsoft.com/office/drawing/2014/main" id="{6C2F8DFD-3A0C-CCA0-ADA7-7AC831F88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8040BB8-CD8D-8522-4531-D7BC0C063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05D064-C7B9-EB41-972F-4BCA92D1E4B3}" type="slidenum">
              <a:rPr lang="en-US" smtClean="0"/>
              <a:t>‹#›</a:t>
            </a:fld>
            <a:endParaRPr lang="en-US"/>
          </a:p>
        </p:txBody>
      </p:sp>
    </p:spTree>
    <p:extLst>
      <p:ext uri="{BB962C8B-B14F-4D97-AF65-F5344CB8AC3E}">
        <p14:creationId xmlns:p14="http://schemas.microsoft.com/office/powerpoint/2010/main" val="2063260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package" Target="../embeddings/Microsoft_Excel_Worksheet1.xlsx"/><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chatgpt://generic-entity/?number=1" TargetMode="External"/><Relationship Id="rId2" Type="http://schemas.openxmlformats.org/officeDocument/2006/relationships/hyperlink" Target="chatgpt://generic-entity/?number=0" TargetMode="External"/><Relationship Id="rId1" Type="http://schemas.openxmlformats.org/officeDocument/2006/relationships/slideLayout" Target="../slideLayouts/slideLayout7.xml"/><Relationship Id="rId6" Type="http://schemas.openxmlformats.org/officeDocument/2006/relationships/hyperlink" Target="chatgpt://generic-entity/?number=4" TargetMode="External"/><Relationship Id="rId5" Type="http://schemas.openxmlformats.org/officeDocument/2006/relationships/hyperlink" Target="chatgpt://generic-entity/?number=3" TargetMode="External"/><Relationship Id="rId4" Type="http://schemas.openxmlformats.org/officeDocument/2006/relationships/hyperlink" Target="chatgpt://generic-entity/?number=2"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South_Park"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ood on a plate&#10;&#10;AI-generated content may be incorrect.">
            <a:extLst>
              <a:ext uri="{FF2B5EF4-FFF2-40B4-BE49-F238E27FC236}">
                <a16:creationId xmlns:a16="http://schemas.microsoft.com/office/drawing/2014/main" id="{D3F987F5-139C-C908-41F3-58F9A8C28707}"/>
              </a:ext>
            </a:extLst>
          </p:cNvPr>
          <p:cNvPicPr>
            <a:picLocks noChangeAspect="1"/>
          </p:cNvPicPr>
          <p:nvPr/>
        </p:nvPicPr>
        <p:blipFill>
          <a:blip r:embed="rId2"/>
          <a:stretch>
            <a:fillRect/>
          </a:stretch>
        </p:blipFill>
        <p:spPr>
          <a:xfrm>
            <a:off x="2084174" y="1178698"/>
            <a:ext cx="7772400" cy="5181600"/>
          </a:xfrm>
          <a:prstGeom prst="rect">
            <a:avLst/>
          </a:prstGeom>
        </p:spPr>
      </p:pic>
      <p:sp>
        <p:nvSpPr>
          <p:cNvPr id="6" name="TextBox 5">
            <a:extLst>
              <a:ext uri="{FF2B5EF4-FFF2-40B4-BE49-F238E27FC236}">
                <a16:creationId xmlns:a16="http://schemas.microsoft.com/office/drawing/2014/main" id="{BFBDE2F6-E31D-FCC9-D4B8-4CF6A312B78F}"/>
              </a:ext>
            </a:extLst>
          </p:cNvPr>
          <p:cNvSpPr txBox="1"/>
          <p:nvPr/>
        </p:nvSpPr>
        <p:spPr>
          <a:xfrm>
            <a:off x="3538250" y="250567"/>
            <a:ext cx="5115504" cy="830997"/>
          </a:xfrm>
          <a:prstGeom prst="rect">
            <a:avLst/>
          </a:prstGeom>
          <a:noFill/>
        </p:spPr>
        <p:txBody>
          <a:bodyPr wrap="none" rtlCol="0">
            <a:spAutoFit/>
          </a:bodyPr>
          <a:lstStyle/>
          <a:p>
            <a:pPr algn="ctr"/>
            <a:r>
              <a:rPr lang="en-US" sz="2400" dirty="0">
                <a:latin typeface="Bradley Hand" pitchFamily="2" charset="77"/>
              </a:rPr>
              <a:t>The Grid Transition – 2026</a:t>
            </a:r>
          </a:p>
          <a:p>
            <a:pPr algn="ctr"/>
            <a:r>
              <a:rPr lang="en-US" sz="2400" dirty="0">
                <a:latin typeface="Bradley Hand" pitchFamily="2" charset="77"/>
              </a:rPr>
              <a:t>“a short (</a:t>
            </a:r>
            <a:r>
              <a:rPr lang="en-US" sz="2400" dirty="0">
                <a:solidFill>
                  <a:srgbClr val="7030A0"/>
                </a:solidFill>
                <a:latin typeface="Bradley Hand" pitchFamily="2" charset="77"/>
              </a:rPr>
              <a:t>data intensive</a:t>
            </a:r>
            <a:r>
              <a:rPr lang="en-US" sz="2400" dirty="0">
                <a:latin typeface="Bradley Hand" pitchFamily="2" charset="77"/>
              </a:rPr>
              <a:t>) summary” </a:t>
            </a:r>
          </a:p>
        </p:txBody>
      </p:sp>
    </p:spTree>
    <p:extLst>
      <p:ext uri="{BB962C8B-B14F-4D97-AF65-F5344CB8AC3E}">
        <p14:creationId xmlns:p14="http://schemas.microsoft.com/office/powerpoint/2010/main" val="3088326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BB5101-C764-8702-BF5C-D911D3396C20}"/>
              </a:ext>
            </a:extLst>
          </p:cNvPr>
          <p:cNvSpPr txBox="1"/>
          <p:nvPr/>
        </p:nvSpPr>
        <p:spPr>
          <a:xfrm>
            <a:off x="1581913" y="181957"/>
            <a:ext cx="8410658" cy="6494085"/>
          </a:xfrm>
          <a:prstGeom prst="rect">
            <a:avLst/>
          </a:prstGeom>
          <a:noFill/>
        </p:spPr>
        <p:txBody>
          <a:bodyPr wrap="square">
            <a:spAutoFit/>
          </a:bodyPr>
          <a:lstStyle/>
          <a:p>
            <a:pPr>
              <a:buNone/>
            </a:pPr>
            <a:r>
              <a:rPr lang="en-US" sz="1600" b="1" dirty="0"/>
              <a:t>What it says in plain English</a:t>
            </a:r>
          </a:p>
          <a:p>
            <a:pPr>
              <a:buNone/>
            </a:pPr>
            <a:endParaRPr lang="en-US" sz="1600" b="1" dirty="0"/>
          </a:p>
          <a:p>
            <a:pPr>
              <a:buFont typeface="Arial" panose="020B0604020202020204" pitchFamily="34" charset="0"/>
              <a:buChar char="•"/>
            </a:pPr>
            <a:r>
              <a:rPr lang="en-US" sz="1600" b="1" dirty="0"/>
              <a:t>Bottom line:</a:t>
            </a:r>
            <a:r>
              <a:rPr lang="en-US" sz="1600" dirty="0"/>
              <a:t> The Northwest grid is assessed as </a:t>
            </a:r>
            <a:r>
              <a:rPr lang="en-US" sz="1600" b="1" dirty="0"/>
              <a:t>“normal risk”</a:t>
            </a:r>
            <a:r>
              <a:rPr lang="en-US" sz="1600" dirty="0"/>
              <a:t> for resource adequacy in the </a:t>
            </a:r>
            <a:r>
              <a:rPr lang="en-US" sz="1600" b="1" dirty="0"/>
              <a:t>near and medium term</a:t>
            </a:r>
            <a:r>
              <a:rPr lang="en-US" sz="1600" dirty="0"/>
              <a:t>, meaning it meets national adequacy criteria under many conditions—but </a:t>
            </a:r>
            <a:r>
              <a:rPr lang="en-US" sz="1600" b="1" dirty="0"/>
              <a:t>“normal risk” ≠ “no risk.”</a:t>
            </a:r>
            <a:r>
              <a:rPr lang="en-US" sz="1600" dirty="0"/>
              <a:t>  </a:t>
            </a:r>
          </a:p>
          <a:p>
            <a:pPr>
              <a:buFont typeface="Arial" panose="020B0604020202020204" pitchFamily="34" charset="0"/>
              <a:buChar char="•"/>
            </a:pPr>
            <a:r>
              <a:rPr lang="en-US" sz="1600" b="1" dirty="0"/>
              <a:t>The big worry:</a:t>
            </a:r>
            <a:r>
              <a:rPr lang="en-US" sz="1600" dirty="0"/>
              <a:t> </a:t>
            </a:r>
            <a:r>
              <a:rPr lang="en-US" sz="1600" b="1" dirty="0"/>
              <a:t>load growth + more extreme weather</a:t>
            </a:r>
            <a:r>
              <a:rPr lang="en-US" sz="1600" dirty="0"/>
              <a:t> could turn “normal” into real reliability trouble—especially if new large loads (notably </a:t>
            </a:r>
            <a:r>
              <a:rPr lang="en-US" sz="1600" b="1" dirty="0"/>
              <a:t>data centers</a:t>
            </a:r>
            <a:r>
              <a:rPr lang="en-US" sz="1600" dirty="0"/>
              <a:t>) materialize and if the region can’t actually build/plug in resources fast enough.  </a:t>
            </a:r>
          </a:p>
          <a:p>
            <a:pPr>
              <a:buFont typeface="Arial" panose="020B0604020202020204" pitchFamily="34" charset="0"/>
              <a:buChar char="•"/>
            </a:pPr>
            <a:r>
              <a:rPr lang="en-US" sz="1600" b="1" dirty="0"/>
              <a:t>The repeated theme:</a:t>
            </a:r>
            <a:r>
              <a:rPr lang="en-US" sz="1600" dirty="0"/>
              <a:t> Resource adequacy is increasingly about </a:t>
            </a:r>
            <a:r>
              <a:rPr lang="en-US" sz="1600" b="1" dirty="0"/>
              <a:t>critical periods</a:t>
            </a:r>
            <a:r>
              <a:rPr lang="en-US" sz="1600" dirty="0"/>
              <a:t> (e.g., </a:t>
            </a:r>
            <a:r>
              <a:rPr lang="en-US" sz="1600" b="1" dirty="0"/>
              <a:t>extreme cold + low hydro + low wind</a:t>
            </a:r>
            <a:r>
              <a:rPr lang="en-US" sz="1600" dirty="0"/>
              <a:t>) and </a:t>
            </a:r>
            <a:r>
              <a:rPr lang="en-US" sz="1600" b="1" dirty="0"/>
              <a:t>transmission deliverability</a:t>
            </a:r>
            <a:r>
              <a:rPr lang="en-US" sz="1600" dirty="0"/>
              <a:t>, not just annual energy.  </a:t>
            </a:r>
          </a:p>
          <a:p>
            <a:pPr>
              <a:buNone/>
            </a:pPr>
            <a:br>
              <a:rPr lang="en-US" sz="1600" dirty="0"/>
            </a:br>
            <a:endParaRPr lang="en-US" sz="1600" dirty="0"/>
          </a:p>
          <a:p>
            <a:pPr>
              <a:buNone/>
            </a:pPr>
            <a:r>
              <a:rPr lang="en-US" sz="1600" b="1" dirty="0"/>
              <a:t>Key facts and claims the report highlights</a:t>
            </a:r>
          </a:p>
          <a:p>
            <a:pPr>
              <a:buNone/>
            </a:pPr>
            <a:endParaRPr lang="en-US" sz="1600" b="1" dirty="0"/>
          </a:p>
          <a:p>
            <a:pPr>
              <a:buFont typeface="Arial" panose="020B0604020202020204" pitchFamily="34" charset="0"/>
              <a:buChar char="•"/>
            </a:pPr>
            <a:r>
              <a:rPr lang="en-US" sz="1600" b="1" dirty="0"/>
              <a:t>Potential gap magnitude:</a:t>
            </a:r>
            <a:r>
              <a:rPr lang="en-US" sz="1600" dirty="0"/>
              <a:t> Under some forecasts, </a:t>
            </a:r>
            <a:r>
              <a:rPr lang="en-US" sz="1600" b="1" dirty="0"/>
              <a:t>if the region added no new generation capacity by 2030</a:t>
            </a:r>
            <a:r>
              <a:rPr lang="en-US" sz="1600" dirty="0"/>
              <a:t>, it would face a </a:t>
            </a:r>
            <a:r>
              <a:rPr lang="en-US" sz="1600" b="1" dirty="0"/>
              <a:t>~9 GW resource gap</a:t>
            </a:r>
            <a:r>
              <a:rPr lang="en-US" sz="1600" dirty="0"/>
              <a:t>—described as roughly the </a:t>
            </a:r>
            <a:r>
              <a:rPr lang="en-US" sz="1600" b="1" dirty="0"/>
              <a:t>current electricity requirements of Oregon</a:t>
            </a:r>
            <a:r>
              <a:rPr lang="en-US" sz="1600" dirty="0"/>
              <a:t>. The report says existing utility IRPs </a:t>
            </a:r>
            <a:r>
              <a:rPr lang="en-US" sz="1600" i="1" dirty="0"/>
              <a:t>show that gap closing</a:t>
            </a:r>
            <a:r>
              <a:rPr lang="en-US" sz="1600" dirty="0"/>
              <a:t>—but it immediately warns that assumptions are fragile.  </a:t>
            </a:r>
          </a:p>
          <a:p>
            <a:pPr>
              <a:buFont typeface="Arial" panose="020B0604020202020204" pitchFamily="34" charset="0"/>
              <a:buChar char="•"/>
            </a:pPr>
            <a:r>
              <a:rPr lang="en-US" sz="1600" b="1" dirty="0"/>
              <a:t>Load forecast uncertainty:</a:t>
            </a:r>
            <a:r>
              <a:rPr lang="en-US" sz="1600" dirty="0"/>
              <a:t> There’s </a:t>
            </a:r>
            <a:r>
              <a:rPr lang="en-US" sz="1600" b="1" dirty="0"/>
              <a:t>limited visibility</a:t>
            </a:r>
            <a:r>
              <a:rPr lang="en-US" sz="1600" dirty="0"/>
              <a:t> into whether large load interconnection requests (including data centers) are </a:t>
            </a:r>
            <a:r>
              <a:rPr lang="en-US" sz="1600" b="1" dirty="0"/>
              <a:t>duplicative or speculative</a:t>
            </a:r>
            <a:r>
              <a:rPr lang="en-US" sz="1600" dirty="0"/>
              <a:t>, and planned resource additions are “less predictable than in recent history.”  </a:t>
            </a:r>
          </a:p>
          <a:p>
            <a:pPr>
              <a:buFont typeface="Arial" panose="020B0604020202020204" pitchFamily="34" charset="0"/>
              <a:buChar char="•"/>
            </a:pPr>
            <a:r>
              <a:rPr lang="en-US" sz="1600" b="1" dirty="0"/>
              <a:t>New resource headwinds:</a:t>
            </a:r>
            <a:r>
              <a:rPr lang="en-US" sz="1600" dirty="0"/>
              <a:t> It calls out three big blockers to getting new resources online:</a:t>
            </a:r>
          </a:p>
          <a:p>
            <a:pPr>
              <a:buFont typeface="Arial" panose="020B0604020202020204" pitchFamily="34" charset="0"/>
              <a:buChar char="•"/>
            </a:pPr>
            <a:r>
              <a:rPr lang="en-US" sz="1600" b="1" dirty="0"/>
              <a:t>changes in federal policy and increased costs</a:t>
            </a:r>
            <a:r>
              <a:rPr lang="en-US" sz="1600" dirty="0"/>
              <a:t>,</a:t>
            </a:r>
          </a:p>
          <a:p>
            <a:pPr>
              <a:buFont typeface="Arial" panose="020B0604020202020204" pitchFamily="34" charset="0"/>
              <a:buChar char="•"/>
            </a:pPr>
            <a:r>
              <a:rPr lang="en-US" sz="1600" b="1" dirty="0"/>
              <a:t>lack of transmission capacity</a:t>
            </a:r>
            <a:r>
              <a:rPr lang="en-US" sz="1600" dirty="0"/>
              <a:t>, and</a:t>
            </a:r>
          </a:p>
          <a:p>
            <a:pPr>
              <a:buFont typeface="Arial" panose="020B0604020202020204" pitchFamily="34" charset="0"/>
              <a:buChar char="•"/>
            </a:pPr>
            <a:r>
              <a:rPr lang="en-US" sz="1600" b="1" dirty="0"/>
              <a:t>permitting and interconnection challenges</a:t>
            </a:r>
            <a:r>
              <a:rPr lang="en-US" sz="1600" dirty="0"/>
              <a:t>.  </a:t>
            </a:r>
          </a:p>
        </p:txBody>
      </p:sp>
    </p:spTree>
    <p:extLst>
      <p:ext uri="{BB962C8B-B14F-4D97-AF65-F5344CB8AC3E}">
        <p14:creationId xmlns:p14="http://schemas.microsoft.com/office/powerpoint/2010/main" val="2915450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energy consumption&#10;&#10;AI-generated content may be incorrect.">
            <a:extLst>
              <a:ext uri="{FF2B5EF4-FFF2-40B4-BE49-F238E27FC236}">
                <a16:creationId xmlns:a16="http://schemas.microsoft.com/office/drawing/2014/main" id="{AF9E67E2-0FB0-D139-8CD6-D63BD122B461}"/>
              </a:ext>
            </a:extLst>
          </p:cNvPr>
          <p:cNvPicPr>
            <a:picLocks noChangeAspect="1"/>
          </p:cNvPicPr>
          <p:nvPr/>
        </p:nvPicPr>
        <p:blipFill>
          <a:blip r:embed="rId2"/>
          <a:stretch>
            <a:fillRect/>
          </a:stretch>
        </p:blipFill>
        <p:spPr>
          <a:xfrm>
            <a:off x="286733" y="1626004"/>
            <a:ext cx="8370379" cy="4838079"/>
          </a:xfrm>
          <a:prstGeom prst="rect">
            <a:avLst/>
          </a:prstGeom>
        </p:spPr>
      </p:pic>
      <p:sp>
        <p:nvSpPr>
          <p:cNvPr id="5" name="TextBox 4">
            <a:extLst>
              <a:ext uri="{FF2B5EF4-FFF2-40B4-BE49-F238E27FC236}">
                <a16:creationId xmlns:a16="http://schemas.microsoft.com/office/drawing/2014/main" id="{EF63D74F-A899-7A66-AAA7-A7857612CE08}"/>
              </a:ext>
            </a:extLst>
          </p:cNvPr>
          <p:cNvSpPr txBox="1"/>
          <p:nvPr/>
        </p:nvSpPr>
        <p:spPr>
          <a:xfrm>
            <a:off x="2087562" y="-195807"/>
            <a:ext cx="7708113" cy="1969770"/>
          </a:xfrm>
          <a:prstGeom prst="rect">
            <a:avLst/>
          </a:prstGeom>
          <a:noFill/>
        </p:spPr>
        <p:txBody>
          <a:bodyPr wrap="square">
            <a:spAutoFit/>
          </a:bodyPr>
          <a:lstStyle/>
          <a:p>
            <a:pPr>
              <a:buNone/>
            </a:pPr>
            <a:br>
              <a:rPr lang="en-US" dirty="0">
                <a:effectLst/>
                <a:latin typeface="Arial Black" panose="020B0604020202020204" pitchFamily="34" charset="0"/>
              </a:rPr>
            </a:br>
            <a:endParaRPr lang="en-US" dirty="0">
              <a:effectLst/>
              <a:latin typeface="Arial Black" panose="020B0604020202020204" pitchFamily="34" charset="0"/>
            </a:endParaRPr>
          </a:p>
          <a:p>
            <a:pPr>
              <a:buNone/>
            </a:pPr>
            <a:r>
              <a:rPr lang="en-US" dirty="0">
                <a:solidFill>
                  <a:srgbClr val="000000"/>
                </a:solidFill>
                <a:effectLst/>
                <a:latin typeface="Arial Black" panose="020B0604020202020204" pitchFamily="34" charset="0"/>
              </a:rPr>
              <a:t> </a:t>
            </a:r>
            <a:r>
              <a:rPr lang="en-US" dirty="0">
                <a:solidFill>
                  <a:srgbClr val="034E6D"/>
                </a:solidFill>
                <a:effectLst/>
                <a:latin typeface="Arial Black" panose="020B0604020202020204" pitchFamily="34" charset="0"/>
              </a:rPr>
              <a:t>Resource Adequacy and the Energy Transition in the Pacific Northwest: Phase 1 Results - Page 21</a:t>
            </a:r>
            <a:endParaRPr lang="en-US" dirty="0"/>
          </a:p>
          <a:p>
            <a:r>
              <a:rPr lang="en-US" dirty="0"/>
              <a:t> </a:t>
            </a:r>
            <a:r>
              <a:rPr lang="en-US" sz="1400" dirty="0"/>
              <a:t>Washington Utilities and Transportation Commission Washington Department of Commerce </a:t>
            </a:r>
          </a:p>
          <a:p>
            <a:r>
              <a:rPr lang="en-US" sz="1400" dirty="0"/>
              <a:t>Resource Adequacy Meeting, RCW 19.280.065, Docket UE-210096  September 22, 2025</a:t>
            </a:r>
          </a:p>
          <a:p>
            <a:pPr>
              <a:buNone/>
            </a:pPr>
            <a:endParaRPr lang="en-US" dirty="0">
              <a:solidFill>
                <a:srgbClr val="034E6D"/>
              </a:solidFill>
              <a:effectLst/>
              <a:latin typeface="Arial Black" panose="020B0604020202020204" pitchFamily="34" charset="0"/>
            </a:endParaRPr>
          </a:p>
        </p:txBody>
      </p:sp>
      <p:sp>
        <p:nvSpPr>
          <p:cNvPr id="9" name="TextBox 8">
            <a:extLst>
              <a:ext uri="{FF2B5EF4-FFF2-40B4-BE49-F238E27FC236}">
                <a16:creationId xmlns:a16="http://schemas.microsoft.com/office/drawing/2014/main" id="{2CD33B89-532A-FF62-2B6D-086E2FE6DC82}"/>
              </a:ext>
            </a:extLst>
          </p:cNvPr>
          <p:cNvSpPr txBox="1"/>
          <p:nvPr/>
        </p:nvSpPr>
        <p:spPr>
          <a:xfrm>
            <a:off x="1540825" y="2684241"/>
            <a:ext cx="6097978" cy="1292662"/>
          </a:xfrm>
          <a:prstGeom prst="rect">
            <a:avLst/>
          </a:prstGeom>
          <a:noFill/>
        </p:spPr>
        <p:txBody>
          <a:bodyPr wrap="square">
            <a:spAutoFit/>
          </a:bodyPr>
          <a:lstStyle/>
          <a:p>
            <a:pPr>
              <a:buNone/>
            </a:pPr>
            <a:br>
              <a:rPr lang="en-US" dirty="0">
                <a:effectLst/>
                <a:latin typeface="Arial Black" panose="020B0604020202020204" pitchFamily="34" charset="0"/>
              </a:rPr>
            </a:br>
            <a:endParaRPr lang="en-US" dirty="0">
              <a:effectLst/>
              <a:latin typeface="Arial Black" panose="020B0604020202020204" pitchFamily="34" charset="0"/>
            </a:endParaRPr>
          </a:p>
          <a:p>
            <a:pPr>
              <a:buNone/>
            </a:pPr>
            <a:r>
              <a:rPr lang="en-US" sz="1400" dirty="0">
                <a:solidFill>
                  <a:srgbClr val="034E6D"/>
                </a:solidFill>
                <a:effectLst/>
                <a:latin typeface="Arial Black" panose="020B0604020202020204" pitchFamily="34" charset="0"/>
              </a:rPr>
              <a:t>The rate of new resource additions required to meet resource adequacy needs in the next five years is unprecedented</a:t>
            </a:r>
          </a:p>
        </p:txBody>
      </p:sp>
      <p:sp>
        <p:nvSpPr>
          <p:cNvPr id="12" name="TextBox 11">
            <a:extLst>
              <a:ext uri="{FF2B5EF4-FFF2-40B4-BE49-F238E27FC236}">
                <a16:creationId xmlns:a16="http://schemas.microsoft.com/office/drawing/2014/main" id="{2E160DC9-7342-5F3F-BC10-4D998716695A}"/>
              </a:ext>
            </a:extLst>
          </p:cNvPr>
          <p:cNvSpPr txBox="1"/>
          <p:nvPr/>
        </p:nvSpPr>
        <p:spPr>
          <a:xfrm>
            <a:off x="8550234" y="2305615"/>
            <a:ext cx="6097978" cy="2462213"/>
          </a:xfrm>
          <a:prstGeom prst="rect">
            <a:avLst/>
          </a:prstGeom>
          <a:noFill/>
        </p:spPr>
        <p:txBody>
          <a:bodyPr wrap="square">
            <a:spAutoFit/>
          </a:bodyPr>
          <a:lstStyle/>
          <a:p>
            <a:pPr>
              <a:buNone/>
            </a:pPr>
            <a:r>
              <a:rPr lang="en-US" sz="1400" dirty="0">
                <a:effectLst/>
                <a:latin typeface="Helvetica Neue" panose="02000503000000020004" pitchFamily="2" charset="0"/>
              </a:rPr>
              <a:t>When Commerce says “planned additions,</a:t>
            </a:r>
          </a:p>
          <a:p>
            <a:pPr>
              <a:buNone/>
            </a:pPr>
            <a:r>
              <a:rPr lang="en-US" sz="1400" dirty="0">
                <a:effectLst/>
                <a:latin typeface="Helvetica Neue" panose="02000503000000020004" pitchFamily="2" charset="0"/>
              </a:rPr>
              <a:t>” it’s usually shorthand for:</a:t>
            </a:r>
          </a:p>
          <a:p>
            <a:pPr>
              <a:buNone/>
            </a:pPr>
            <a:endParaRPr lang="en-US" sz="1400" dirty="0">
              <a:effectLst/>
              <a:latin typeface="Helvetica Neue" panose="02000503000000020004" pitchFamily="2" charset="0"/>
            </a:endParaRPr>
          </a:p>
          <a:p>
            <a:pPr>
              <a:buNone/>
            </a:pPr>
            <a:r>
              <a:rPr lang="en-US" sz="1400" dirty="0">
                <a:effectLst/>
                <a:latin typeface="Helvetica Neue" panose="02000503000000020004" pitchFamily="2" charset="0"/>
              </a:rPr>
              <a:t>• </a:t>
            </a:r>
            <a:r>
              <a:rPr lang="en-US" sz="1400" b="1" dirty="0">
                <a:effectLst/>
                <a:latin typeface="Helvetica Neue" panose="02000503000000020004" pitchFamily="2" charset="0"/>
              </a:rPr>
              <a:t>Utility plans (IRPs/CEIPs)</a:t>
            </a:r>
            <a:r>
              <a:rPr lang="en-US" sz="1400" dirty="0">
                <a:effectLst/>
                <a:latin typeface="Helvetica Neue" panose="02000503000000020004" pitchFamily="2" charset="0"/>
              </a:rPr>
              <a:t> +</a:t>
            </a:r>
          </a:p>
          <a:p>
            <a:pPr>
              <a:buNone/>
            </a:pPr>
            <a:r>
              <a:rPr lang="en-US" sz="1400" dirty="0">
                <a:effectLst/>
                <a:latin typeface="Helvetica Neue" panose="02000503000000020004" pitchFamily="2" charset="0"/>
              </a:rPr>
              <a:t>• </a:t>
            </a:r>
            <a:r>
              <a:rPr lang="en-US" sz="1400" b="1" dirty="0">
                <a:effectLst/>
                <a:latin typeface="Helvetica Neue" panose="02000503000000020004" pitchFamily="2" charset="0"/>
              </a:rPr>
              <a:t>WECC rollups (ADS/WARA)</a:t>
            </a:r>
            <a:endParaRPr lang="en-US" sz="1400" dirty="0">
              <a:effectLst/>
              <a:latin typeface="Helvetica Neue" panose="02000503000000020004" pitchFamily="2" charset="0"/>
            </a:endParaRPr>
          </a:p>
          <a:p>
            <a:pPr>
              <a:buNone/>
            </a:pPr>
            <a:br>
              <a:rPr lang="en-US" sz="1400" dirty="0">
                <a:effectLst/>
                <a:latin typeface="Helvetica Neue" panose="02000503000000020004" pitchFamily="2" charset="0"/>
              </a:rPr>
            </a:br>
            <a:endParaRPr lang="en-US" sz="1400" dirty="0">
              <a:effectLst/>
              <a:latin typeface="Helvetica Neue" panose="02000503000000020004" pitchFamily="2" charset="0"/>
            </a:endParaRPr>
          </a:p>
          <a:p>
            <a:pPr>
              <a:buNone/>
            </a:pPr>
            <a:r>
              <a:rPr lang="en-US" sz="1400" dirty="0">
                <a:effectLst/>
                <a:latin typeface="Helvetica Neue" panose="02000503000000020004" pitchFamily="2" charset="0"/>
              </a:rPr>
              <a:t>Those sources </a:t>
            </a:r>
            <a:r>
              <a:rPr lang="en-US" sz="1400" b="1" dirty="0">
                <a:effectLst/>
                <a:latin typeface="Helvetica Neue" panose="02000503000000020004" pitchFamily="2" charset="0"/>
              </a:rPr>
              <a:t>do not require</a:t>
            </a:r>
            <a:r>
              <a:rPr lang="en-US" sz="1400" dirty="0">
                <a:effectLst/>
                <a:latin typeface="Helvetica Neue" panose="02000503000000020004" pitchFamily="2" charset="0"/>
              </a:rPr>
              <a:t> that a </a:t>
            </a:r>
          </a:p>
          <a:p>
            <a:pPr>
              <a:buNone/>
            </a:pPr>
            <a:r>
              <a:rPr lang="en-US" sz="1400" dirty="0">
                <a:effectLst/>
                <a:latin typeface="Helvetica Neue" panose="02000503000000020004" pitchFamily="2" charset="0"/>
              </a:rPr>
              <a:t>project is financed, permitted, has </a:t>
            </a:r>
          </a:p>
          <a:p>
            <a:pPr>
              <a:buNone/>
            </a:pPr>
            <a:r>
              <a:rPr lang="en-US" sz="1400" dirty="0">
                <a:effectLst/>
                <a:latin typeface="Helvetica Neue" panose="02000503000000020004" pitchFamily="2" charset="0"/>
              </a:rPr>
              <a:t>assigned transmission upgrades, or </a:t>
            </a:r>
          </a:p>
          <a:p>
            <a:pPr>
              <a:buNone/>
            </a:pPr>
            <a:r>
              <a:rPr lang="en-US" sz="1400" dirty="0">
                <a:effectLst/>
                <a:latin typeface="Helvetica Neue" panose="02000503000000020004" pitchFamily="2" charset="0"/>
              </a:rPr>
              <a:t>has begun construction. </a:t>
            </a:r>
          </a:p>
        </p:txBody>
      </p:sp>
    </p:spTree>
    <p:extLst>
      <p:ext uri="{BB962C8B-B14F-4D97-AF65-F5344CB8AC3E}">
        <p14:creationId xmlns:p14="http://schemas.microsoft.com/office/powerpoint/2010/main" val="352756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9B2C28-F0BF-796C-3FF7-7419AC0EA992}"/>
              </a:ext>
            </a:extLst>
          </p:cNvPr>
          <p:cNvPicPr>
            <a:picLocks noChangeAspect="1"/>
          </p:cNvPicPr>
          <p:nvPr/>
        </p:nvPicPr>
        <p:blipFill>
          <a:blip r:embed="rId2"/>
          <a:stretch>
            <a:fillRect/>
          </a:stretch>
        </p:blipFill>
        <p:spPr>
          <a:xfrm>
            <a:off x="276568" y="170017"/>
            <a:ext cx="4766384" cy="5084681"/>
          </a:xfrm>
          <a:prstGeom prst="rect">
            <a:avLst/>
          </a:prstGeom>
        </p:spPr>
      </p:pic>
      <p:pic>
        <p:nvPicPr>
          <p:cNvPr id="2" name="Picture 2">
            <a:extLst>
              <a:ext uri="{FF2B5EF4-FFF2-40B4-BE49-F238E27FC236}">
                <a16:creationId xmlns:a16="http://schemas.microsoft.com/office/drawing/2014/main" id="{ED045F71-D2D0-AEF6-5FC7-74941D4B829D}"/>
              </a:ext>
            </a:extLst>
          </p:cNvPr>
          <p:cNvPicPr>
            <a:picLocks noChangeAspect="1"/>
          </p:cNvPicPr>
          <p:nvPr/>
        </p:nvPicPr>
        <p:blipFill>
          <a:blip r:embed="rId3"/>
          <a:stretch>
            <a:fillRect/>
          </a:stretch>
        </p:blipFill>
        <p:spPr>
          <a:xfrm>
            <a:off x="2955959" y="1816939"/>
            <a:ext cx="8148646" cy="3503022"/>
          </a:xfrm>
          <a:prstGeom prst="rect">
            <a:avLst/>
          </a:prstGeom>
        </p:spPr>
      </p:pic>
      <p:sp>
        <p:nvSpPr>
          <p:cNvPr id="4" name="TextBox 3">
            <a:extLst>
              <a:ext uri="{FF2B5EF4-FFF2-40B4-BE49-F238E27FC236}">
                <a16:creationId xmlns:a16="http://schemas.microsoft.com/office/drawing/2014/main" id="{88C43053-A693-D77B-F07A-0AB964D2004B}"/>
              </a:ext>
            </a:extLst>
          </p:cNvPr>
          <p:cNvSpPr txBox="1"/>
          <p:nvPr/>
        </p:nvSpPr>
        <p:spPr>
          <a:xfrm>
            <a:off x="4930345" y="402973"/>
            <a:ext cx="5466224" cy="1200329"/>
          </a:xfrm>
          <a:prstGeom prst="rect">
            <a:avLst/>
          </a:prstGeom>
          <a:noFill/>
        </p:spPr>
        <p:txBody>
          <a:bodyPr wrap="square" rtlCol="0">
            <a:spAutoFit/>
          </a:bodyPr>
          <a:lstStyle/>
          <a:p>
            <a:pPr algn="ctr"/>
            <a:r>
              <a:rPr lang="en-US" b="1" dirty="0"/>
              <a:t>Replacement of Gray’s Harbor Energy Center</a:t>
            </a:r>
          </a:p>
          <a:p>
            <a:pPr algn="ctr"/>
            <a:r>
              <a:rPr lang="en-US" b="1" dirty="0"/>
              <a:t>650MW Gas Turbine Generating Plant</a:t>
            </a:r>
          </a:p>
          <a:p>
            <a:pPr algn="ctr"/>
            <a:r>
              <a:rPr lang="en-US" b="1" dirty="0"/>
              <a:t>with Wind and Storage (a “wicked” problem)</a:t>
            </a:r>
          </a:p>
          <a:p>
            <a:r>
              <a:rPr lang="en-US" b="1" dirty="0"/>
              <a:t>        CapEx: $5.8B	     Area: 22,000 acres ( 34 sq. mi.)</a:t>
            </a:r>
          </a:p>
        </p:txBody>
      </p:sp>
      <p:sp>
        <p:nvSpPr>
          <p:cNvPr id="6" name="TextBox 5">
            <a:extLst>
              <a:ext uri="{FF2B5EF4-FFF2-40B4-BE49-F238E27FC236}">
                <a16:creationId xmlns:a16="http://schemas.microsoft.com/office/drawing/2014/main" id="{01B6C585-E4C5-D5DE-ED05-CD89499CC34D}"/>
              </a:ext>
            </a:extLst>
          </p:cNvPr>
          <p:cNvSpPr txBox="1"/>
          <p:nvPr/>
        </p:nvSpPr>
        <p:spPr>
          <a:xfrm>
            <a:off x="4930345" y="1603302"/>
            <a:ext cx="4990853" cy="646331"/>
          </a:xfrm>
          <a:prstGeom prst="rect">
            <a:avLst/>
          </a:prstGeom>
          <a:noFill/>
        </p:spPr>
        <p:txBody>
          <a:bodyPr wrap="none" rtlCol="0">
            <a:spAutoFit/>
          </a:bodyPr>
          <a:lstStyle/>
          <a:p>
            <a:r>
              <a:rPr lang="en-US" sz="1200" b="0" i="0" u="none" strike="noStrike" dirty="0">
                <a:solidFill>
                  <a:srgbClr val="575757"/>
                </a:solidFill>
                <a:effectLst/>
                <a:latin typeface="Open Sans" panose="020B0606030504020204" pitchFamily="34" charset="0"/>
              </a:rPr>
              <a:t>[-Gray’s Harbor Energy center is located on a 20-acre site within the</a:t>
            </a:r>
          </a:p>
          <a:p>
            <a:r>
              <a:rPr lang="en-US" sz="1200" b="0" i="0" u="none" strike="noStrike" dirty="0">
                <a:solidFill>
                  <a:srgbClr val="575757"/>
                </a:solidFill>
                <a:effectLst/>
                <a:latin typeface="Open Sans" panose="020B0606030504020204" pitchFamily="34" charset="0"/>
              </a:rPr>
              <a:t>Satsop Redevelopment Park in Grays Harbor County</a:t>
            </a:r>
          </a:p>
          <a:p>
            <a:r>
              <a:rPr lang="en-US" sz="1200" dirty="0">
                <a:solidFill>
                  <a:srgbClr val="575757"/>
                </a:solidFill>
                <a:latin typeface="Open Sans" panose="020B0606030504020204" pitchFamily="34" charset="0"/>
              </a:rPr>
              <a:t>                     -Lopez+Shaw islands area: 37 sq.mi.]</a:t>
            </a:r>
            <a:endParaRPr lang="en-US" sz="1200" dirty="0"/>
          </a:p>
        </p:txBody>
      </p:sp>
      <p:sp>
        <p:nvSpPr>
          <p:cNvPr id="8" name="Freeform 7">
            <a:extLst>
              <a:ext uri="{FF2B5EF4-FFF2-40B4-BE49-F238E27FC236}">
                <a16:creationId xmlns:a16="http://schemas.microsoft.com/office/drawing/2014/main" id="{E3D9D046-6E08-ADB1-186B-696F3BBFB3E2}"/>
              </a:ext>
            </a:extLst>
          </p:cNvPr>
          <p:cNvSpPr/>
          <p:nvPr/>
        </p:nvSpPr>
        <p:spPr>
          <a:xfrm>
            <a:off x="1087395" y="2457494"/>
            <a:ext cx="8563232" cy="928257"/>
          </a:xfrm>
          <a:custGeom>
            <a:avLst/>
            <a:gdLst>
              <a:gd name="connsiteX0" fmla="*/ 0 w 8563232"/>
              <a:gd name="connsiteY0" fmla="*/ 928257 h 928257"/>
              <a:gd name="connsiteX1" fmla="*/ 6796216 w 8563232"/>
              <a:gd name="connsiteY1" fmla="*/ 1501 h 928257"/>
              <a:gd name="connsiteX2" fmla="*/ 8563232 w 8563232"/>
              <a:gd name="connsiteY2" fmla="*/ 755263 h 928257"/>
            </a:gdLst>
            <a:ahLst/>
            <a:cxnLst>
              <a:cxn ang="0">
                <a:pos x="connsiteX0" y="connsiteY0"/>
              </a:cxn>
              <a:cxn ang="0">
                <a:pos x="connsiteX1" y="connsiteY1"/>
              </a:cxn>
              <a:cxn ang="0">
                <a:pos x="connsiteX2" y="connsiteY2"/>
              </a:cxn>
            </a:cxnLst>
            <a:rect l="l" t="t" r="r" b="b"/>
            <a:pathLst>
              <a:path w="8563232" h="928257">
                <a:moveTo>
                  <a:pt x="0" y="928257"/>
                </a:moveTo>
                <a:cubicBezTo>
                  <a:pt x="2684505" y="479295"/>
                  <a:pt x="5369011" y="30333"/>
                  <a:pt x="6796216" y="1501"/>
                </a:cubicBezTo>
                <a:cubicBezTo>
                  <a:pt x="8223421" y="-27331"/>
                  <a:pt x="8393326" y="363966"/>
                  <a:pt x="8563232" y="755263"/>
                </a:cubicBezTo>
              </a:path>
            </a:pathLst>
          </a:custGeom>
          <a:noFill/>
          <a:ln w="22225">
            <a:solidFill>
              <a:srgbClr val="FF0000"/>
            </a:solidFill>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29DA2F-7628-7585-8761-30A2B45DC7B7}"/>
              </a:ext>
            </a:extLst>
          </p:cNvPr>
          <p:cNvSpPr txBox="1"/>
          <p:nvPr/>
        </p:nvSpPr>
        <p:spPr>
          <a:xfrm>
            <a:off x="5122513" y="6086452"/>
            <a:ext cx="5072522" cy="400110"/>
          </a:xfrm>
          <a:prstGeom prst="rect">
            <a:avLst/>
          </a:prstGeom>
          <a:noFill/>
        </p:spPr>
        <p:txBody>
          <a:bodyPr wrap="square" rtlCol="0">
            <a:spAutoFit/>
          </a:bodyPr>
          <a:lstStyle/>
          <a:p>
            <a:r>
              <a:rPr lang="en-US" sz="1000" i="1" dirty="0">
                <a:effectLst/>
                <a:latin typeface="Helvetica" pitchFamily="2" charset="0"/>
              </a:rPr>
              <a:t>“MEASURING</a:t>
            </a:r>
            <a:r>
              <a:rPr lang="en-US" sz="1000" dirty="0">
                <a:latin typeface="Helvetica" pitchFamily="2" charset="0"/>
              </a:rPr>
              <a:t> </a:t>
            </a:r>
            <a:r>
              <a:rPr lang="en-US" sz="1000" i="1" dirty="0">
                <a:effectLst/>
                <a:latin typeface="Helvetica" pitchFamily="2" charset="0"/>
              </a:rPr>
              <a:t>RENEWABLE</a:t>
            </a:r>
            <a:r>
              <a:rPr lang="en-US" sz="1000" dirty="0">
                <a:latin typeface="Helvetica" pitchFamily="2" charset="0"/>
              </a:rPr>
              <a:t> </a:t>
            </a:r>
            <a:r>
              <a:rPr lang="en-US" sz="1000" i="1" dirty="0">
                <a:effectLst/>
                <a:latin typeface="Helvetica" pitchFamily="2" charset="0"/>
              </a:rPr>
              <a:t>ENERGY AS</a:t>
            </a:r>
            <a:r>
              <a:rPr lang="en-US" sz="1000" dirty="0">
                <a:latin typeface="Helvetica" pitchFamily="2" charset="0"/>
              </a:rPr>
              <a:t> </a:t>
            </a:r>
            <a:r>
              <a:rPr lang="en-US" sz="1000" i="1" dirty="0">
                <a:effectLst/>
                <a:latin typeface="Helvetica" pitchFamily="2" charset="0"/>
              </a:rPr>
              <a:t>BASELOAD POWER”</a:t>
            </a:r>
            <a:endParaRPr lang="en-US" sz="1000" dirty="0">
              <a:effectLst/>
              <a:latin typeface="Helvetica" pitchFamily="2" charset="0"/>
            </a:endParaRPr>
          </a:p>
          <a:p>
            <a:r>
              <a:rPr lang="en-US" sz="1000" dirty="0"/>
              <a:t>UNC Kenan-Flagler Business School – Page 12</a:t>
            </a:r>
          </a:p>
        </p:txBody>
      </p:sp>
      <p:pic>
        <p:nvPicPr>
          <p:cNvPr id="9" name="Picture 8" descr="Aerial view of a factory&#10;&#10;Description automatically generated">
            <a:extLst>
              <a:ext uri="{FF2B5EF4-FFF2-40B4-BE49-F238E27FC236}">
                <a16:creationId xmlns:a16="http://schemas.microsoft.com/office/drawing/2014/main" id="{2CA85F4A-4F90-585E-B67C-AD101024C905}"/>
              </a:ext>
            </a:extLst>
          </p:cNvPr>
          <p:cNvPicPr>
            <a:picLocks noChangeAspect="1"/>
          </p:cNvPicPr>
          <p:nvPr/>
        </p:nvPicPr>
        <p:blipFill>
          <a:blip r:embed="rId4"/>
          <a:stretch>
            <a:fillRect/>
          </a:stretch>
        </p:blipFill>
        <p:spPr>
          <a:xfrm>
            <a:off x="683172" y="4997949"/>
            <a:ext cx="2391578" cy="1795130"/>
          </a:xfrm>
          <a:prstGeom prst="rect">
            <a:avLst/>
          </a:prstGeom>
        </p:spPr>
      </p:pic>
      <p:sp>
        <p:nvSpPr>
          <p:cNvPr id="7" name="Slide Number Placeholder 6">
            <a:extLst>
              <a:ext uri="{FF2B5EF4-FFF2-40B4-BE49-F238E27FC236}">
                <a16:creationId xmlns:a16="http://schemas.microsoft.com/office/drawing/2014/main" id="{E5E7A75F-CD8D-5DA5-9E4D-D8D8A846674A}"/>
              </a:ext>
            </a:extLst>
          </p:cNvPr>
          <p:cNvSpPr>
            <a:spLocks noGrp="1"/>
          </p:cNvSpPr>
          <p:nvPr>
            <p:ph type="sldNum" sz="quarter" idx="12"/>
          </p:nvPr>
        </p:nvSpPr>
        <p:spPr/>
        <p:txBody>
          <a:bodyPr/>
          <a:lstStyle/>
          <a:p>
            <a:fld id="{59BF6012-74D4-D14F-98AA-F7F458384506}" type="slidenum">
              <a:rPr lang="en-US" smtClean="0"/>
              <a:t>12</a:t>
            </a:fld>
            <a:endParaRPr lang="en-US" dirty="0"/>
          </a:p>
        </p:txBody>
      </p:sp>
    </p:spTree>
    <p:extLst>
      <p:ext uri="{BB962C8B-B14F-4D97-AF65-F5344CB8AC3E}">
        <p14:creationId xmlns:p14="http://schemas.microsoft.com/office/powerpoint/2010/main" val="545883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7E35F96-A1C9-356F-92CA-93F9C58D0CB7}"/>
              </a:ext>
            </a:extLst>
          </p:cNvPr>
          <p:cNvGraphicFramePr>
            <a:graphicFrameLocks noChangeAspect="1"/>
          </p:cNvGraphicFramePr>
          <p:nvPr>
            <p:extLst>
              <p:ext uri="{D42A27DB-BD31-4B8C-83A1-F6EECF244321}">
                <p14:modId xmlns:p14="http://schemas.microsoft.com/office/powerpoint/2010/main" val="1879838132"/>
              </p:ext>
            </p:extLst>
          </p:nvPr>
        </p:nvGraphicFramePr>
        <p:xfrm>
          <a:off x="1482811" y="166863"/>
          <a:ext cx="3608173" cy="6581876"/>
        </p:xfrm>
        <a:graphic>
          <a:graphicData uri="http://schemas.openxmlformats.org/presentationml/2006/ole">
            <mc:AlternateContent xmlns:mc="http://schemas.openxmlformats.org/markup-compatibility/2006">
              <mc:Choice xmlns:v="urn:schemas-microsoft-com:vml" Requires="v">
                <p:oleObj name="Worksheet" r:id="rId2" imgW="4127500" imgH="7531100" progId="Excel.Sheet.12">
                  <p:embed/>
                </p:oleObj>
              </mc:Choice>
              <mc:Fallback>
                <p:oleObj name="Worksheet" r:id="rId2" imgW="4127500" imgH="7531100" progId="Excel.Sheet.12">
                  <p:embed/>
                  <p:pic>
                    <p:nvPicPr>
                      <p:cNvPr id="2" name="Object 1">
                        <a:extLst>
                          <a:ext uri="{FF2B5EF4-FFF2-40B4-BE49-F238E27FC236}">
                            <a16:creationId xmlns:a16="http://schemas.microsoft.com/office/drawing/2014/main" id="{B7E35F96-A1C9-356F-92CA-93F9C58D0CB7}"/>
                          </a:ext>
                        </a:extLst>
                      </p:cNvPr>
                      <p:cNvPicPr/>
                      <p:nvPr/>
                    </p:nvPicPr>
                    <p:blipFill>
                      <a:blip r:embed="rId3"/>
                      <a:stretch>
                        <a:fillRect/>
                      </a:stretch>
                    </p:blipFill>
                    <p:spPr>
                      <a:xfrm>
                        <a:off x="1482811" y="166863"/>
                        <a:ext cx="3608173" cy="658187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89CDEBC8-454F-6BF7-00E9-26F1B5284731}"/>
              </a:ext>
            </a:extLst>
          </p:cNvPr>
          <p:cNvSpPr txBox="1"/>
          <p:nvPr/>
        </p:nvSpPr>
        <p:spPr>
          <a:xfrm>
            <a:off x="5569808" y="2371636"/>
            <a:ext cx="6098058" cy="1754326"/>
          </a:xfrm>
          <a:prstGeom prst="rect">
            <a:avLst/>
          </a:prstGeom>
          <a:noFill/>
        </p:spPr>
        <p:txBody>
          <a:bodyPr wrap="square">
            <a:spAutoFit/>
          </a:bodyPr>
          <a:lstStyle/>
          <a:p>
            <a:pPr>
              <a:buNone/>
            </a:pPr>
            <a:r>
              <a:rPr lang="en-US" b="0" i="0" dirty="0">
                <a:effectLst/>
                <a:latin typeface="UICTFontTextStyleBody"/>
              </a:rPr>
              <a:t>“On top of that, in May of this year, </a:t>
            </a:r>
            <a:r>
              <a:rPr lang="en-US" b="1" i="0" dirty="0">
                <a:effectLst/>
                <a:latin typeface="UICTFontTextStyleEmphasizedBody"/>
              </a:rPr>
              <a:t>Bonneville Power said it had 208 gigawatts worth of generation projects </a:t>
            </a:r>
            <a:r>
              <a:rPr lang="en-US" b="1" i="0" dirty="0">
                <a:solidFill>
                  <a:srgbClr val="FF0000"/>
                </a:solidFill>
                <a:effectLst/>
                <a:latin typeface="UICTFontTextStyleEmphasizedBody"/>
              </a:rPr>
              <a:t>requesting to connect </a:t>
            </a:r>
            <a:r>
              <a:rPr lang="en-US" b="1" i="0" dirty="0">
                <a:effectLst/>
                <a:latin typeface="UICTFontTextStyleEmphasizedBody"/>
              </a:rPr>
              <a:t>to its transmission grid. That is a whopping 208,000 megawatts asking to get on BPA’s grid</a:t>
            </a:r>
            <a:r>
              <a:rPr lang="en-US" b="0" i="0" dirty="0">
                <a:effectLst/>
                <a:latin typeface="UICTFontTextStyleBody"/>
              </a:rPr>
              <a:t>.”</a:t>
            </a:r>
          </a:p>
          <a:p>
            <a:pPr>
              <a:buNone/>
            </a:pPr>
            <a:endParaRPr lang="en-US" dirty="0">
              <a:latin typeface="UICTFontTextStyleBody"/>
            </a:endParaRPr>
          </a:p>
          <a:p>
            <a:pPr>
              <a:buNone/>
            </a:pPr>
            <a:r>
              <a:rPr lang="en-US" dirty="0">
                <a:effectLst/>
                <a:latin typeface="UICTFontTextStyleBody"/>
              </a:rPr>
              <a:t>July 29, 2024 – reader comment</a:t>
            </a:r>
            <a:endParaRPr lang="en-US" dirty="0">
              <a:effectLst/>
              <a:latin typeface=".AppleSystemUIFont"/>
            </a:endParaRPr>
          </a:p>
        </p:txBody>
      </p:sp>
      <p:sp>
        <p:nvSpPr>
          <p:cNvPr id="5" name="TextBox 4">
            <a:extLst>
              <a:ext uri="{FF2B5EF4-FFF2-40B4-BE49-F238E27FC236}">
                <a16:creationId xmlns:a16="http://schemas.microsoft.com/office/drawing/2014/main" id="{A06E3E9E-3E71-6075-A7C8-3BE80522D347}"/>
              </a:ext>
            </a:extLst>
          </p:cNvPr>
          <p:cNvSpPr txBox="1"/>
          <p:nvPr/>
        </p:nvSpPr>
        <p:spPr>
          <a:xfrm>
            <a:off x="5245925" y="270601"/>
            <a:ext cx="6097978" cy="646331"/>
          </a:xfrm>
          <a:prstGeom prst="rect">
            <a:avLst/>
          </a:prstGeom>
          <a:noFill/>
        </p:spPr>
        <p:txBody>
          <a:bodyPr wrap="square">
            <a:spAutoFit/>
          </a:bodyPr>
          <a:lstStyle/>
          <a:p>
            <a:r>
              <a:rPr lang="en-US" dirty="0"/>
              <a:t>https://</a:t>
            </a:r>
            <a:r>
              <a:rPr lang="en-US" dirty="0" err="1"/>
              <a:t>www.bpa.gov</a:t>
            </a:r>
            <a:r>
              <a:rPr lang="en-US" dirty="0"/>
              <a:t>/energy-and-services/transmission/interconnection</a:t>
            </a:r>
          </a:p>
        </p:txBody>
      </p:sp>
    </p:spTree>
    <p:extLst>
      <p:ext uri="{BB962C8B-B14F-4D97-AF65-F5344CB8AC3E}">
        <p14:creationId xmlns:p14="http://schemas.microsoft.com/office/powerpoint/2010/main" val="265711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16A01B41-27AA-8836-4055-4840236BA601}"/>
              </a:ext>
            </a:extLst>
          </p:cNvPr>
          <p:cNvPicPr>
            <a:picLocks noChangeAspect="1"/>
          </p:cNvPicPr>
          <p:nvPr/>
        </p:nvPicPr>
        <p:blipFill>
          <a:blip r:embed="rId2"/>
          <a:stretch>
            <a:fillRect/>
          </a:stretch>
        </p:blipFill>
        <p:spPr>
          <a:xfrm>
            <a:off x="1174008" y="39629"/>
            <a:ext cx="9843983" cy="6778742"/>
          </a:xfrm>
          <a:prstGeom prst="rect">
            <a:avLst/>
          </a:prstGeom>
        </p:spPr>
      </p:pic>
    </p:spTree>
    <p:extLst>
      <p:ext uri="{BB962C8B-B14F-4D97-AF65-F5344CB8AC3E}">
        <p14:creationId xmlns:p14="http://schemas.microsoft.com/office/powerpoint/2010/main" val="3226085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EE1F166-6503-4C8E-EADB-23CBD4845A52}"/>
              </a:ext>
            </a:extLst>
          </p:cNvPr>
          <p:cNvGraphicFramePr>
            <a:graphicFrameLocks noChangeAspect="1"/>
          </p:cNvGraphicFramePr>
          <p:nvPr>
            <p:extLst>
              <p:ext uri="{D42A27DB-BD31-4B8C-83A1-F6EECF244321}">
                <p14:modId xmlns:p14="http://schemas.microsoft.com/office/powerpoint/2010/main" val="3200408159"/>
              </p:ext>
            </p:extLst>
          </p:nvPr>
        </p:nvGraphicFramePr>
        <p:xfrm>
          <a:off x="457200" y="143923"/>
          <a:ext cx="3744098" cy="6347733"/>
        </p:xfrm>
        <a:graphic>
          <a:graphicData uri="http://schemas.openxmlformats.org/presentationml/2006/ole">
            <mc:AlternateContent xmlns:mc="http://schemas.openxmlformats.org/markup-compatibility/2006">
              <mc:Choice xmlns:v="urn:schemas-microsoft-com:vml" Requires="v">
                <p:oleObj name="Worksheet" r:id="rId2" imgW="7683500" imgH="14198600" progId="Excel.Sheet.12">
                  <p:embed/>
                </p:oleObj>
              </mc:Choice>
              <mc:Fallback>
                <p:oleObj name="Worksheet" r:id="rId2" imgW="7683500" imgH="14198600" progId="Excel.Sheet.12">
                  <p:embed/>
                  <p:pic>
                    <p:nvPicPr>
                      <p:cNvPr id="3" name="Object 2">
                        <a:extLst>
                          <a:ext uri="{FF2B5EF4-FFF2-40B4-BE49-F238E27FC236}">
                            <a16:creationId xmlns:a16="http://schemas.microsoft.com/office/drawing/2014/main" id="{8EE1F166-6503-4C8E-EADB-23CBD4845A52}"/>
                          </a:ext>
                        </a:extLst>
                      </p:cNvPr>
                      <p:cNvPicPr/>
                      <p:nvPr/>
                    </p:nvPicPr>
                    <p:blipFill>
                      <a:blip r:embed="rId3"/>
                      <a:stretch>
                        <a:fillRect/>
                      </a:stretch>
                    </p:blipFill>
                    <p:spPr>
                      <a:xfrm>
                        <a:off x="457200" y="143923"/>
                        <a:ext cx="3744098" cy="634773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5BA4BED-F237-F012-7058-1C8ADE8D3CC2}"/>
              </a:ext>
            </a:extLst>
          </p:cNvPr>
          <p:cNvPicPr>
            <a:picLocks noChangeAspect="1"/>
          </p:cNvPicPr>
          <p:nvPr/>
        </p:nvPicPr>
        <p:blipFill>
          <a:blip r:embed="rId4"/>
          <a:stretch>
            <a:fillRect/>
          </a:stretch>
        </p:blipFill>
        <p:spPr>
          <a:xfrm>
            <a:off x="4201298" y="366344"/>
            <a:ext cx="7772400" cy="3331028"/>
          </a:xfrm>
          <a:prstGeom prst="rect">
            <a:avLst/>
          </a:prstGeom>
        </p:spPr>
      </p:pic>
      <p:sp>
        <p:nvSpPr>
          <p:cNvPr id="6" name="TextBox 5">
            <a:extLst>
              <a:ext uri="{FF2B5EF4-FFF2-40B4-BE49-F238E27FC236}">
                <a16:creationId xmlns:a16="http://schemas.microsoft.com/office/drawing/2014/main" id="{1FB618D7-513C-32FA-F012-6814BECF3FFD}"/>
              </a:ext>
            </a:extLst>
          </p:cNvPr>
          <p:cNvSpPr txBox="1"/>
          <p:nvPr/>
        </p:nvSpPr>
        <p:spPr>
          <a:xfrm>
            <a:off x="4791333" y="3540211"/>
            <a:ext cx="6824018" cy="2585323"/>
          </a:xfrm>
          <a:prstGeom prst="rect">
            <a:avLst/>
          </a:prstGeom>
          <a:noFill/>
        </p:spPr>
        <p:txBody>
          <a:bodyPr wrap="square">
            <a:spAutoFit/>
          </a:bodyPr>
          <a:lstStyle/>
          <a:p>
            <a:pPr>
              <a:buNone/>
            </a:pPr>
            <a:r>
              <a:rPr lang="en-US" b="1" dirty="0"/>
              <a:t>Jan 13 → last data point: wind energy, hours, capacity factor</a:t>
            </a:r>
          </a:p>
          <a:p>
            <a:pPr>
              <a:buNone/>
            </a:pPr>
            <a:endParaRPr lang="en-US" b="1" dirty="0"/>
          </a:p>
          <a:p>
            <a:pPr>
              <a:buFont typeface="Arial" panose="020B0604020202020204" pitchFamily="34" charset="0"/>
              <a:buChar char="•"/>
            </a:pPr>
            <a:r>
              <a:rPr lang="en-US" b="1" dirty="0"/>
              <a:t>Window:</a:t>
            </a:r>
            <a:r>
              <a:rPr lang="en-US" dirty="0"/>
              <a:t> Jan 13, 2026 00:00 → Feb 14, 2026 23:55</a:t>
            </a:r>
          </a:p>
          <a:p>
            <a:pPr>
              <a:buFont typeface="Arial" panose="020B0604020202020204" pitchFamily="34" charset="0"/>
              <a:buChar char="•"/>
            </a:pPr>
            <a:r>
              <a:rPr lang="en-US" b="1" dirty="0"/>
              <a:t>Samples:</a:t>
            </a:r>
            <a:r>
              <a:rPr lang="en-US" dirty="0"/>
              <a:t> 9,504 (5-minute)</a:t>
            </a:r>
          </a:p>
          <a:p>
            <a:pPr>
              <a:buFont typeface="Arial" panose="020B0604020202020204" pitchFamily="34" charset="0"/>
              <a:buChar char="•"/>
            </a:pPr>
            <a:r>
              <a:rPr lang="en-US" b="1" dirty="0"/>
              <a:t>Hours:</a:t>
            </a:r>
            <a:r>
              <a:rPr lang="en-US" dirty="0"/>
              <a:t> </a:t>
            </a:r>
            <a:r>
              <a:rPr lang="en-US" b="1" dirty="0"/>
              <a:t>792.0 h</a:t>
            </a:r>
            <a:endParaRPr lang="en-US" dirty="0"/>
          </a:p>
          <a:p>
            <a:pPr>
              <a:buFont typeface="Arial" panose="020B0604020202020204" pitchFamily="34" charset="0"/>
              <a:buChar char="•"/>
            </a:pPr>
            <a:r>
              <a:rPr lang="en-US" b="1" dirty="0"/>
              <a:t>Total wind energy (Column E):</a:t>
            </a:r>
            <a:r>
              <a:rPr lang="en-US" dirty="0"/>
              <a:t> </a:t>
            </a:r>
            <a:r>
              <a:rPr lang="en-US" b="1" dirty="0"/>
              <a:t>134,217.05 MWh = 134.217 GWh</a:t>
            </a:r>
            <a:endParaRPr lang="en-US" dirty="0"/>
          </a:p>
          <a:p>
            <a:pPr>
              <a:buFont typeface="Arial" panose="020B0604020202020204" pitchFamily="34" charset="0"/>
              <a:buChar char="•"/>
            </a:pPr>
            <a:r>
              <a:rPr lang="en-US" b="1" dirty="0"/>
              <a:t>Average wind output:</a:t>
            </a:r>
            <a:r>
              <a:rPr lang="en-US" dirty="0"/>
              <a:t> </a:t>
            </a:r>
            <a:r>
              <a:rPr lang="en-US" b="1" dirty="0"/>
              <a:t>169.47 MW</a:t>
            </a:r>
            <a:endParaRPr lang="en-US" dirty="0"/>
          </a:p>
          <a:p>
            <a:pPr>
              <a:buFont typeface="Arial" panose="020B0604020202020204" pitchFamily="34" charset="0"/>
              <a:buChar char="•"/>
            </a:pPr>
            <a:r>
              <a:rPr lang="en-US" dirty="0"/>
              <a:t>With </a:t>
            </a:r>
            <a:r>
              <a:rPr lang="en-US" b="1" dirty="0"/>
              <a:t>3,031 MW</a:t>
            </a:r>
            <a:r>
              <a:rPr lang="en-US" dirty="0"/>
              <a:t> nameplate → </a:t>
            </a:r>
            <a:r>
              <a:rPr lang="en-US" b="1" dirty="0"/>
              <a:t>Capacity factor = 169.47 / 3031 =    </a:t>
            </a:r>
            <a:r>
              <a:rPr lang="en-US" b="1" u="sng" dirty="0">
                <a:solidFill>
                  <a:srgbClr val="FF0000"/>
                </a:solidFill>
              </a:rPr>
              <a:t>5.59%</a:t>
            </a:r>
            <a:endParaRPr lang="en-US" u="sng" dirty="0">
              <a:solidFill>
                <a:srgbClr val="FF0000"/>
              </a:solidFill>
            </a:endParaRPr>
          </a:p>
        </p:txBody>
      </p:sp>
    </p:spTree>
    <p:extLst>
      <p:ext uri="{BB962C8B-B14F-4D97-AF65-F5344CB8AC3E}">
        <p14:creationId xmlns:p14="http://schemas.microsoft.com/office/powerpoint/2010/main" val="630675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028ECF-E2A9-049F-10FD-2D8930EF00EB}"/>
              </a:ext>
            </a:extLst>
          </p:cNvPr>
          <p:cNvGraphicFramePr>
            <a:graphicFrameLocks noGrp="1"/>
          </p:cNvGraphicFramePr>
          <p:nvPr>
            <p:extLst>
              <p:ext uri="{D42A27DB-BD31-4B8C-83A1-F6EECF244321}">
                <p14:modId xmlns:p14="http://schemas.microsoft.com/office/powerpoint/2010/main" val="3774393406"/>
              </p:ext>
            </p:extLst>
          </p:nvPr>
        </p:nvGraphicFramePr>
        <p:xfrm>
          <a:off x="2719449" y="1603168"/>
          <a:ext cx="6970818" cy="5142017"/>
        </p:xfrm>
        <a:graphic>
          <a:graphicData uri="http://schemas.openxmlformats.org/drawingml/2006/table">
            <a:tbl>
              <a:tblPr/>
              <a:tblGrid>
                <a:gridCol w="1161803">
                  <a:extLst>
                    <a:ext uri="{9D8B030D-6E8A-4147-A177-3AD203B41FA5}">
                      <a16:colId xmlns:a16="http://schemas.microsoft.com/office/drawing/2014/main" val="526391245"/>
                    </a:ext>
                  </a:extLst>
                </a:gridCol>
                <a:gridCol w="1161803">
                  <a:extLst>
                    <a:ext uri="{9D8B030D-6E8A-4147-A177-3AD203B41FA5}">
                      <a16:colId xmlns:a16="http://schemas.microsoft.com/office/drawing/2014/main" val="3766234385"/>
                    </a:ext>
                  </a:extLst>
                </a:gridCol>
                <a:gridCol w="1161803">
                  <a:extLst>
                    <a:ext uri="{9D8B030D-6E8A-4147-A177-3AD203B41FA5}">
                      <a16:colId xmlns:a16="http://schemas.microsoft.com/office/drawing/2014/main" val="905971967"/>
                    </a:ext>
                  </a:extLst>
                </a:gridCol>
                <a:gridCol w="1161803">
                  <a:extLst>
                    <a:ext uri="{9D8B030D-6E8A-4147-A177-3AD203B41FA5}">
                      <a16:colId xmlns:a16="http://schemas.microsoft.com/office/drawing/2014/main" val="1750231115"/>
                    </a:ext>
                  </a:extLst>
                </a:gridCol>
                <a:gridCol w="1161803">
                  <a:extLst>
                    <a:ext uri="{9D8B030D-6E8A-4147-A177-3AD203B41FA5}">
                      <a16:colId xmlns:a16="http://schemas.microsoft.com/office/drawing/2014/main" val="2118038755"/>
                    </a:ext>
                  </a:extLst>
                </a:gridCol>
                <a:gridCol w="1161803">
                  <a:extLst>
                    <a:ext uri="{9D8B030D-6E8A-4147-A177-3AD203B41FA5}">
                      <a16:colId xmlns:a16="http://schemas.microsoft.com/office/drawing/2014/main" val="2934213393"/>
                    </a:ext>
                  </a:extLst>
                </a:gridCol>
              </a:tblGrid>
              <a:tr h="378885">
                <a:tc>
                  <a:txBody>
                    <a:bodyPr/>
                    <a:lstStyle/>
                    <a:p>
                      <a:pPr>
                        <a:buNone/>
                      </a:pPr>
                      <a:r>
                        <a:rPr lang="en-US" sz="900" b="1"/>
                        <a:t>Bucket</a:t>
                      </a:r>
                      <a:endParaRPr lang="en-US" sz="900"/>
                    </a:p>
                  </a:txBody>
                  <a:tcPr marL="45804" marR="45804" marT="22902" marB="22902" anchor="ctr">
                    <a:lnL>
                      <a:noFill/>
                    </a:lnL>
                    <a:lnR>
                      <a:noFill/>
                    </a:lnR>
                    <a:lnT>
                      <a:noFill/>
                    </a:lnT>
                    <a:lnB>
                      <a:noFill/>
                    </a:lnB>
                    <a:noFill/>
                  </a:tcPr>
                </a:tc>
                <a:tc>
                  <a:txBody>
                    <a:bodyPr/>
                    <a:lstStyle/>
                    <a:p>
                      <a:pPr>
                        <a:buNone/>
                      </a:pPr>
                      <a:r>
                        <a:rPr lang="en-US" sz="900" b="1"/>
                        <a:t>Project (MW)</a:t>
                      </a:r>
                      <a:endParaRPr lang="en-US" sz="900"/>
                    </a:p>
                  </a:txBody>
                  <a:tcPr marL="45804" marR="45804" marT="22902" marB="22902" anchor="ctr">
                    <a:lnL>
                      <a:noFill/>
                    </a:lnL>
                    <a:lnR>
                      <a:noFill/>
                    </a:lnR>
                    <a:lnT>
                      <a:noFill/>
                    </a:lnT>
                    <a:lnB>
                      <a:noFill/>
                    </a:lnB>
                    <a:noFill/>
                  </a:tcPr>
                </a:tc>
                <a:tc>
                  <a:txBody>
                    <a:bodyPr/>
                    <a:lstStyle/>
                    <a:p>
                      <a:pPr>
                        <a:buNone/>
                      </a:pPr>
                      <a:r>
                        <a:rPr lang="en-US" sz="900" b="1"/>
                        <a:t>Public status evidence</a:t>
                      </a:r>
                      <a:endParaRPr lang="en-US" sz="900"/>
                    </a:p>
                  </a:txBody>
                  <a:tcPr marL="45804" marR="45804" marT="22902" marB="22902" anchor="ctr">
                    <a:lnL>
                      <a:noFill/>
                    </a:lnL>
                    <a:lnR>
                      <a:noFill/>
                    </a:lnR>
                    <a:lnT>
                      <a:noFill/>
                    </a:lnT>
                    <a:lnB>
                      <a:noFill/>
                    </a:lnB>
                    <a:noFill/>
                  </a:tcPr>
                </a:tc>
                <a:tc>
                  <a:txBody>
                    <a:bodyPr/>
                    <a:lstStyle/>
                    <a:p>
                      <a:pPr>
                        <a:buNone/>
                      </a:pPr>
                      <a:r>
                        <a:rPr lang="en-US" sz="900" b="1"/>
                        <a:t>“MW by 2030” assumption</a:t>
                      </a:r>
                      <a:endParaRPr lang="en-US" sz="900"/>
                    </a:p>
                  </a:txBody>
                  <a:tcPr marL="45804" marR="45804" marT="22902" marB="22902" anchor="ctr">
                    <a:lnL>
                      <a:noFill/>
                    </a:lnL>
                    <a:lnR>
                      <a:noFill/>
                    </a:lnR>
                    <a:lnT>
                      <a:noFill/>
                    </a:lnT>
                    <a:lnB>
                      <a:noFill/>
                    </a:lnB>
                    <a:noFill/>
                  </a:tcPr>
                </a:tc>
                <a:tc>
                  <a:txBody>
                    <a:bodyPr/>
                    <a:lstStyle/>
                    <a:p>
                      <a:pPr>
                        <a:buNone/>
                      </a:pPr>
                      <a:r>
                        <a:rPr lang="en-US" sz="900" b="1"/>
                        <a:t>P</a:t>
                      </a:r>
                      <a:endParaRPr lang="en-US" sz="900"/>
                    </a:p>
                  </a:txBody>
                  <a:tcPr marL="45804" marR="45804" marT="22902" marB="22902" anchor="ctr">
                    <a:lnL>
                      <a:noFill/>
                    </a:lnL>
                    <a:lnR>
                      <a:noFill/>
                    </a:lnR>
                    <a:lnT>
                      <a:noFill/>
                    </a:lnT>
                    <a:lnB>
                      <a:noFill/>
                    </a:lnB>
                    <a:noFill/>
                  </a:tcPr>
                </a:tc>
                <a:tc>
                  <a:txBody>
                    <a:bodyPr/>
                    <a:lstStyle/>
                    <a:p>
                      <a:pPr>
                        <a:buNone/>
                      </a:pPr>
                      <a:r>
                        <a:rPr lang="en-US" sz="900" b="1"/>
                        <a:t>Expected MW</a:t>
                      </a:r>
                      <a:endParaRPr lang="en-US" sz="900"/>
                    </a:p>
                  </a:txBody>
                  <a:tcPr marL="45804" marR="45804" marT="22902" marB="22902" anchor="ctr">
                    <a:lnL>
                      <a:noFill/>
                    </a:lnL>
                    <a:lnR>
                      <a:noFill/>
                    </a:lnR>
                    <a:lnT>
                      <a:noFill/>
                    </a:lnT>
                    <a:lnB>
                      <a:noFill/>
                    </a:lnB>
                    <a:noFill/>
                  </a:tcPr>
                </a:tc>
                <a:extLst>
                  <a:ext uri="{0D108BD9-81ED-4DB2-BD59-A6C34878D82A}">
                    <a16:rowId xmlns:a16="http://schemas.microsoft.com/office/drawing/2014/main" val="2323143423"/>
                  </a:ext>
                </a:extLst>
              </a:tr>
              <a:tr h="703644">
                <a:tc>
                  <a:txBody>
                    <a:bodyPr/>
                    <a:lstStyle/>
                    <a:p>
                      <a:pPr>
                        <a:buNone/>
                      </a:pPr>
                      <a:r>
                        <a:rPr lang="en-US" sz="900"/>
                        <a:t>Operating</a:t>
                      </a:r>
                    </a:p>
                  </a:txBody>
                  <a:tcPr marL="45804" marR="45804" marT="22902" marB="22902" anchor="ctr">
                    <a:lnL>
                      <a:noFill/>
                    </a:lnL>
                    <a:lnR>
                      <a:noFill/>
                    </a:lnR>
                    <a:lnT>
                      <a:noFill/>
                    </a:lnT>
                    <a:lnB>
                      <a:noFill/>
                    </a:lnB>
                    <a:noFill/>
                  </a:tcPr>
                </a:tc>
                <a:tc>
                  <a:txBody>
                    <a:bodyPr/>
                    <a:lstStyle/>
                    <a:p>
                      <a:pPr>
                        <a:buNone/>
                      </a:pPr>
                      <a:r>
                        <a:rPr lang="en-US" sz="900"/>
                        <a:t>OR Daybreak + Bakeoven (</a:t>
                      </a:r>
                      <a:r>
                        <a:rPr lang="en-US" sz="900" b="1"/>
                        <a:t>200</a:t>
                      </a:r>
                      <a:r>
                        <a:rPr lang="en-US" sz="900"/>
                        <a:t>)</a:t>
                      </a:r>
                    </a:p>
                  </a:txBody>
                  <a:tcPr marL="45804" marR="45804" marT="22902" marB="22902" anchor="ctr">
                    <a:lnL>
                      <a:noFill/>
                    </a:lnL>
                    <a:lnR>
                      <a:noFill/>
                    </a:lnR>
                    <a:lnT>
                      <a:noFill/>
                    </a:lnT>
                    <a:lnB>
                      <a:noFill/>
                    </a:lnB>
                    <a:noFill/>
                  </a:tcPr>
                </a:tc>
                <a:tc>
                  <a:txBody>
                    <a:bodyPr/>
                    <a:lstStyle/>
                    <a:p>
                      <a:pPr>
                        <a:buNone/>
                      </a:pPr>
                      <a:r>
                        <a:rPr lang="en-US" sz="900"/>
                        <a:t>Commercial operation announcement / facility pages  </a:t>
                      </a:r>
                    </a:p>
                  </a:txBody>
                  <a:tcPr marL="45804" marR="45804" marT="22902" marB="22902" anchor="ctr">
                    <a:lnL>
                      <a:noFill/>
                    </a:lnL>
                    <a:lnR>
                      <a:noFill/>
                    </a:lnR>
                    <a:lnT>
                      <a:noFill/>
                    </a:lnT>
                    <a:lnB>
                      <a:noFill/>
                    </a:lnB>
                    <a:noFill/>
                  </a:tcPr>
                </a:tc>
                <a:tc>
                  <a:txBody>
                    <a:bodyPr/>
                    <a:lstStyle/>
                    <a:p>
                      <a:pPr>
                        <a:buNone/>
                      </a:pPr>
                      <a:r>
                        <a:rPr lang="en-US" sz="900"/>
                        <a:t>200</a:t>
                      </a:r>
                    </a:p>
                  </a:txBody>
                  <a:tcPr marL="45804" marR="45804" marT="22902" marB="22902" anchor="ctr">
                    <a:lnL>
                      <a:noFill/>
                    </a:lnL>
                    <a:lnR>
                      <a:noFill/>
                    </a:lnR>
                    <a:lnT>
                      <a:noFill/>
                    </a:lnT>
                    <a:lnB>
                      <a:noFill/>
                    </a:lnB>
                    <a:noFill/>
                  </a:tcPr>
                </a:tc>
                <a:tc>
                  <a:txBody>
                    <a:bodyPr/>
                    <a:lstStyle/>
                    <a:p>
                      <a:pPr>
                        <a:buNone/>
                      </a:pPr>
                      <a:r>
                        <a:rPr lang="en-US" sz="900"/>
                        <a:t>0.95</a:t>
                      </a:r>
                    </a:p>
                  </a:txBody>
                  <a:tcPr marL="45804" marR="45804" marT="22902" marB="22902" anchor="ctr">
                    <a:lnL>
                      <a:noFill/>
                    </a:lnL>
                    <a:lnR>
                      <a:noFill/>
                    </a:lnR>
                    <a:lnT>
                      <a:noFill/>
                    </a:lnT>
                    <a:lnB>
                      <a:noFill/>
                    </a:lnB>
                    <a:noFill/>
                  </a:tcPr>
                </a:tc>
                <a:tc>
                  <a:txBody>
                    <a:bodyPr/>
                    <a:lstStyle/>
                    <a:p>
                      <a:pPr>
                        <a:buNone/>
                      </a:pPr>
                      <a:r>
                        <a:rPr lang="en-US" sz="900"/>
                        <a:t>190</a:t>
                      </a:r>
                    </a:p>
                  </a:txBody>
                  <a:tcPr marL="45804" marR="45804" marT="22902" marB="22902" anchor="ctr">
                    <a:lnL>
                      <a:noFill/>
                    </a:lnL>
                    <a:lnR>
                      <a:noFill/>
                    </a:lnR>
                    <a:lnT>
                      <a:noFill/>
                    </a:lnT>
                    <a:lnB>
                      <a:noFill/>
                    </a:lnB>
                    <a:noFill/>
                  </a:tcPr>
                </a:tc>
                <a:extLst>
                  <a:ext uri="{0D108BD9-81ED-4DB2-BD59-A6C34878D82A}">
                    <a16:rowId xmlns:a16="http://schemas.microsoft.com/office/drawing/2014/main" val="3913959592"/>
                  </a:ext>
                </a:extLst>
              </a:tr>
              <a:tr h="378885">
                <a:tc>
                  <a:txBody>
                    <a:bodyPr/>
                    <a:lstStyle/>
                    <a:p>
                      <a:pPr>
                        <a:buNone/>
                      </a:pPr>
                      <a:r>
                        <a:rPr lang="en-US" sz="900"/>
                        <a:t>Under construction</a:t>
                      </a:r>
                    </a:p>
                  </a:txBody>
                  <a:tcPr marL="45804" marR="45804" marT="22902" marB="22902" anchor="ctr">
                    <a:lnL>
                      <a:noFill/>
                    </a:lnL>
                    <a:lnR>
                      <a:noFill/>
                    </a:lnR>
                    <a:lnT>
                      <a:noFill/>
                    </a:lnT>
                    <a:lnB>
                      <a:noFill/>
                    </a:lnB>
                    <a:noFill/>
                  </a:tcPr>
                </a:tc>
                <a:tc>
                  <a:txBody>
                    <a:bodyPr/>
                    <a:lstStyle/>
                    <a:p>
                      <a:pPr>
                        <a:buNone/>
                      </a:pPr>
                      <a:r>
                        <a:rPr lang="en-US" sz="900"/>
                        <a:t>WA Ostrea (</a:t>
                      </a:r>
                      <a:r>
                        <a:rPr lang="en-US" sz="900" b="1"/>
                        <a:t>80</a:t>
                      </a:r>
                      <a:r>
                        <a:rPr lang="en-US" sz="900"/>
                        <a:t>)</a:t>
                      </a:r>
                    </a:p>
                  </a:txBody>
                  <a:tcPr marL="45804" marR="45804" marT="22902" marB="22902" anchor="ctr">
                    <a:lnL>
                      <a:noFill/>
                    </a:lnL>
                    <a:lnR>
                      <a:noFill/>
                    </a:lnR>
                    <a:lnT>
                      <a:noFill/>
                    </a:lnT>
                    <a:lnB>
                      <a:noFill/>
                    </a:lnB>
                    <a:noFill/>
                  </a:tcPr>
                </a:tc>
                <a:tc>
                  <a:txBody>
                    <a:bodyPr/>
                    <a:lstStyle/>
                    <a:p>
                      <a:pPr>
                        <a:buNone/>
                      </a:pPr>
                      <a:r>
                        <a:rPr lang="en-US" sz="900"/>
                        <a:t>EFSEC: “Under construction”  </a:t>
                      </a:r>
                    </a:p>
                  </a:txBody>
                  <a:tcPr marL="45804" marR="45804" marT="22902" marB="22902" anchor="ctr">
                    <a:lnL>
                      <a:noFill/>
                    </a:lnL>
                    <a:lnR>
                      <a:noFill/>
                    </a:lnR>
                    <a:lnT>
                      <a:noFill/>
                    </a:lnT>
                    <a:lnB>
                      <a:noFill/>
                    </a:lnB>
                    <a:noFill/>
                  </a:tcPr>
                </a:tc>
                <a:tc>
                  <a:txBody>
                    <a:bodyPr/>
                    <a:lstStyle/>
                    <a:p>
                      <a:pPr>
                        <a:buNone/>
                      </a:pPr>
                      <a:r>
                        <a:rPr lang="en-US" sz="900"/>
                        <a:t>80</a:t>
                      </a:r>
                    </a:p>
                  </a:txBody>
                  <a:tcPr marL="45804" marR="45804" marT="22902" marB="22902" anchor="ctr">
                    <a:lnL>
                      <a:noFill/>
                    </a:lnL>
                    <a:lnR>
                      <a:noFill/>
                    </a:lnR>
                    <a:lnT>
                      <a:noFill/>
                    </a:lnT>
                    <a:lnB>
                      <a:noFill/>
                    </a:lnB>
                    <a:noFill/>
                  </a:tcPr>
                </a:tc>
                <a:tc>
                  <a:txBody>
                    <a:bodyPr/>
                    <a:lstStyle/>
                    <a:p>
                      <a:pPr>
                        <a:buNone/>
                      </a:pPr>
                      <a:r>
                        <a:rPr lang="en-US" sz="900"/>
                        <a:t>0.90</a:t>
                      </a:r>
                    </a:p>
                  </a:txBody>
                  <a:tcPr marL="45804" marR="45804" marT="22902" marB="22902" anchor="ctr">
                    <a:lnL>
                      <a:noFill/>
                    </a:lnL>
                    <a:lnR>
                      <a:noFill/>
                    </a:lnR>
                    <a:lnT>
                      <a:noFill/>
                    </a:lnT>
                    <a:lnB>
                      <a:noFill/>
                    </a:lnB>
                    <a:noFill/>
                  </a:tcPr>
                </a:tc>
                <a:tc>
                  <a:txBody>
                    <a:bodyPr/>
                    <a:lstStyle/>
                    <a:p>
                      <a:pPr>
                        <a:buNone/>
                      </a:pPr>
                      <a:r>
                        <a:rPr lang="en-US" sz="900"/>
                        <a:t>72</a:t>
                      </a:r>
                    </a:p>
                  </a:txBody>
                  <a:tcPr marL="45804" marR="45804" marT="22902" marB="22902" anchor="ctr">
                    <a:lnL>
                      <a:noFill/>
                    </a:lnL>
                    <a:lnR>
                      <a:noFill/>
                    </a:lnR>
                    <a:lnT>
                      <a:noFill/>
                    </a:lnT>
                    <a:lnB>
                      <a:noFill/>
                    </a:lnB>
                    <a:noFill/>
                  </a:tcPr>
                </a:tc>
                <a:extLst>
                  <a:ext uri="{0D108BD9-81ED-4DB2-BD59-A6C34878D82A}">
                    <a16:rowId xmlns:a16="http://schemas.microsoft.com/office/drawing/2014/main" val="1867502213"/>
                  </a:ext>
                </a:extLst>
              </a:tr>
              <a:tr h="541266">
                <a:tc>
                  <a:txBody>
                    <a:bodyPr/>
                    <a:lstStyle/>
                    <a:p>
                      <a:pPr>
                        <a:buNone/>
                      </a:pPr>
                      <a:r>
                        <a:rPr lang="en-US" sz="900"/>
                        <a:t>Awaiting construction</a:t>
                      </a:r>
                    </a:p>
                  </a:txBody>
                  <a:tcPr marL="45804" marR="45804" marT="22902" marB="22902" anchor="ctr">
                    <a:lnL>
                      <a:noFill/>
                    </a:lnL>
                    <a:lnR>
                      <a:noFill/>
                    </a:lnR>
                    <a:lnT>
                      <a:noFill/>
                    </a:lnT>
                    <a:lnB>
                      <a:noFill/>
                    </a:lnB>
                    <a:noFill/>
                  </a:tcPr>
                </a:tc>
                <a:tc>
                  <a:txBody>
                    <a:bodyPr/>
                    <a:lstStyle/>
                    <a:p>
                      <a:pPr>
                        <a:buNone/>
                      </a:pPr>
                      <a:r>
                        <a:rPr lang="en-US" sz="900" dirty="0"/>
                        <a:t>WA High Top (</a:t>
                      </a:r>
                      <a:r>
                        <a:rPr lang="en-US" sz="900" b="1" dirty="0"/>
                        <a:t>80</a:t>
                      </a:r>
                      <a:r>
                        <a:rPr lang="en-US" sz="900" dirty="0"/>
                        <a:t>)</a:t>
                      </a:r>
                    </a:p>
                  </a:txBody>
                  <a:tcPr marL="45804" marR="45804" marT="22902" marB="22902" anchor="ctr">
                    <a:lnL>
                      <a:noFill/>
                    </a:lnL>
                    <a:lnR>
                      <a:noFill/>
                    </a:lnR>
                    <a:lnT>
                      <a:noFill/>
                    </a:lnT>
                    <a:lnB>
                      <a:noFill/>
                    </a:lnB>
                    <a:noFill/>
                  </a:tcPr>
                </a:tc>
                <a:tc>
                  <a:txBody>
                    <a:bodyPr/>
                    <a:lstStyle/>
                    <a:p>
                      <a:pPr>
                        <a:buNone/>
                      </a:pPr>
                      <a:r>
                        <a:rPr lang="en-US" sz="900"/>
                        <a:t>EFSEC: “Awaiting construction”  </a:t>
                      </a:r>
                    </a:p>
                  </a:txBody>
                  <a:tcPr marL="45804" marR="45804" marT="22902" marB="22902" anchor="ctr">
                    <a:lnL>
                      <a:noFill/>
                    </a:lnL>
                    <a:lnR>
                      <a:noFill/>
                    </a:lnR>
                    <a:lnT>
                      <a:noFill/>
                    </a:lnT>
                    <a:lnB>
                      <a:noFill/>
                    </a:lnB>
                    <a:noFill/>
                  </a:tcPr>
                </a:tc>
                <a:tc>
                  <a:txBody>
                    <a:bodyPr/>
                    <a:lstStyle/>
                    <a:p>
                      <a:pPr>
                        <a:buNone/>
                      </a:pPr>
                      <a:r>
                        <a:rPr lang="en-US" sz="900"/>
                        <a:t>80</a:t>
                      </a:r>
                    </a:p>
                  </a:txBody>
                  <a:tcPr marL="45804" marR="45804" marT="22902" marB="22902" anchor="ctr">
                    <a:lnL>
                      <a:noFill/>
                    </a:lnL>
                    <a:lnR>
                      <a:noFill/>
                    </a:lnR>
                    <a:lnT>
                      <a:noFill/>
                    </a:lnT>
                    <a:lnB>
                      <a:noFill/>
                    </a:lnB>
                    <a:noFill/>
                  </a:tcPr>
                </a:tc>
                <a:tc>
                  <a:txBody>
                    <a:bodyPr/>
                    <a:lstStyle/>
                    <a:p>
                      <a:pPr>
                        <a:buNone/>
                      </a:pPr>
                      <a:r>
                        <a:rPr lang="en-US" sz="900"/>
                        <a:t>0.60</a:t>
                      </a:r>
                    </a:p>
                  </a:txBody>
                  <a:tcPr marL="45804" marR="45804" marT="22902" marB="22902" anchor="ctr">
                    <a:lnL>
                      <a:noFill/>
                    </a:lnL>
                    <a:lnR>
                      <a:noFill/>
                    </a:lnR>
                    <a:lnT>
                      <a:noFill/>
                    </a:lnT>
                    <a:lnB>
                      <a:noFill/>
                    </a:lnB>
                    <a:noFill/>
                  </a:tcPr>
                </a:tc>
                <a:tc>
                  <a:txBody>
                    <a:bodyPr/>
                    <a:lstStyle/>
                    <a:p>
                      <a:pPr>
                        <a:buNone/>
                      </a:pPr>
                      <a:r>
                        <a:rPr lang="en-US" sz="900"/>
                        <a:t>48</a:t>
                      </a:r>
                    </a:p>
                  </a:txBody>
                  <a:tcPr marL="45804" marR="45804" marT="22902" marB="22902" anchor="ctr">
                    <a:lnL>
                      <a:noFill/>
                    </a:lnL>
                    <a:lnR>
                      <a:noFill/>
                    </a:lnR>
                    <a:lnT>
                      <a:noFill/>
                    </a:lnT>
                    <a:lnB>
                      <a:noFill/>
                    </a:lnB>
                    <a:noFill/>
                  </a:tcPr>
                </a:tc>
                <a:extLst>
                  <a:ext uri="{0D108BD9-81ED-4DB2-BD59-A6C34878D82A}">
                    <a16:rowId xmlns:a16="http://schemas.microsoft.com/office/drawing/2014/main" val="2008754496"/>
                  </a:ext>
                </a:extLst>
              </a:tr>
              <a:tr h="1028403">
                <a:tc>
                  <a:txBody>
                    <a:bodyPr/>
                    <a:lstStyle/>
                    <a:p>
                      <a:pPr>
                        <a:buNone/>
                      </a:pPr>
                      <a:r>
                        <a:rPr lang="en-US" sz="900"/>
                        <a:t>Approved / phased build</a:t>
                      </a:r>
                    </a:p>
                  </a:txBody>
                  <a:tcPr marL="45804" marR="45804" marT="22902" marB="22902" anchor="ctr">
                    <a:lnL>
                      <a:noFill/>
                    </a:lnL>
                    <a:lnR>
                      <a:noFill/>
                    </a:lnR>
                    <a:lnT>
                      <a:noFill/>
                    </a:lnT>
                    <a:lnB>
                      <a:noFill/>
                    </a:lnB>
                    <a:noFill/>
                  </a:tcPr>
                </a:tc>
                <a:tc>
                  <a:txBody>
                    <a:bodyPr/>
                    <a:lstStyle/>
                    <a:p>
                      <a:pPr>
                        <a:buNone/>
                      </a:pPr>
                      <a:r>
                        <a:rPr lang="en-US" sz="900" dirty="0"/>
                        <a:t>OR Sunstone (up to </a:t>
                      </a:r>
                      <a:r>
                        <a:rPr lang="en-US" sz="900" b="1" dirty="0"/>
                        <a:t>1200</a:t>
                      </a:r>
                      <a:r>
                        <a:rPr lang="en-US" sz="900" dirty="0"/>
                        <a:t>)</a:t>
                      </a:r>
                    </a:p>
                  </a:txBody>
                  <a:tcPr marL="45804" marR="45804" marT="22902" marB="22902" anchor="ctr">
                    <a:lnL>
                      <a:noFill/>
                    </a:lnL>
                    <a:lnR>
                      <a:noFill/>
                    </a:lnR>
                    <a:lnT>
                      <a:noFill/>
                    </a:lnT>
                    <a:lnB>
                      <a:noFill/>
                    </a:lnB>
                    <a:noFill/>
                  </a:tcPr>
                </a:tc>
                <a:tc>
                  <a:txBody>
                    <a:bodyPr/>
                    <a:lstStyle/>
                    <a:p>
                      <a:pPr>
                        <a:buNone/>
                      </a:pPr>
                      <a:r>
                        <a:rPr lang="en-US" sz="900"/>
                        <a:t>Approved not constructed; phased schedule extending to Feb 2030  </a:t>
                      </a:r>
                    </a:p>
                  </a:txBody>
                  <a:tcPr marL="45804" marR="45804" marT="22902" marB="22902" anchor="ctr">
                    <a:lnL>
                      <a:noFill/>
                    </a:lnL>
                    <a:lnR>
                      <a:noFill/>
                    </a:lnR>
                    <a:lnT>
                      <a:noFill/>
                    </a:lnT>
                    <a:lnB>
                      <a:noFill/>
                    </a:lnB>
                    <a:noFill/>
                  </a:tcPr>
                </a:tc>
                <a:tc>
                  <a:txBody>
                    <a:bodyPr/>
                    <a:lstStyle/>
                    <a:p>
                      <a:pPr>
                        <a:buNone/>
                      </a:pPr>
                      <a:r>
                        <a:rPr lang="en-US" sz="900" b="1"/>
                        <a:t>600–1200</a:t>
                      </a:r>
                      <a:r>
                        <a:rPr lang="en-US" sz="900"/>
                        <a:t> </a:t>
                      </a:r>
                      <a:r>
                        <a:rPr lang="en-US" sz="900" i="1"/>
                        <a:t>(see note)</a:t>
                      </a:r>
                      <a:endParaRPr lang="en-US" sz="900"/>
                    </a:p>
                  </a:txBody>
                  <a:tcPr marL="45804" marR="45804" marT="22902" marB="22902" anchor="ctr">
                    <a:lnL>
                      <a:noFill/>
                    </a:lnL>
                    <a:lnR>
                      <a:noFill/>
                    </a:lnR>
                    <a:lnT>
                      <a:noFill/>
                    </a:lnT>
                    <a:lnB>
                      <a:noFill/>
                    </a:lnB>
                    <a:noFill/>
                  </a:tcPr>
                </a:tc>
                <a:tc>
                  <a:txBody>
                    <a:bodyPr/>
                    <a:lstStyle/>
                    <a:p>
                      <a:pPr>
                        <a:buNone/>
                      </a:pPr>
                      <a:r>
                        <a:rPr lang="en-US" sz="900"/>
                        <a:t>0.60 for 600, 0.30 for 1200</a:t>
                      </a:r>
                    </a:p>
                  </a:txBody>
                  <a:tcPr marL="45804" marR="45804" marT="22902" marB="22902" anchor="ctr">
                    <a:lnL>
                      <a:noFill/>
                    </a:lnL>
                    <a:lnR>
                      <a:noFill/>
                    </a:lnR>
                    <a:lnT>
                      <a:noFill/>
                    </a:lnT>
                    <a:lnB>
                      <a:noFill/>
                    </a:lnB>
                    <a:noFill/>
                  </a:tcPr>
                </a:tc>
                <a:tc>
                  <a:txBody>
                    <a:bodyPr/>
                    <a:lstStyle/>
                    <a:p>
                      <a:pPr>
                        <a:buNone/>
                      </a:pPr>
                      <a:r>
                        <a:rPr lang="en-US" sz="900"/>
                        <a:t>720 </a:t>
                      </a:r>
                      <a:r>
                        <a:rPr lang="en-US" sz="900" i="1"/>
                        <a:t>(expected)</a:t>
                      </a:r>
                      <a:endParaRPr lang="en-US" sz="900"/>
                    </a:p>
                  </a:txBody>
                  <a:tcPr marL="45804" marR="45804" marT="22902" marB="22902" anchor="ctr">
                    <a:lnL>
                      <a:noFill/>
                    </a:lnL>
                    <a:lnR>
                      <a:noFill/>
                    </a:lnR>
                    <a:lnT>
                      <a:noFill/>
                    </a:lnT>
                    <a:lnB>
                      <a:noFill/>
                    </a:lnB>
                    <a:noFill/>
                  </a:tcPr>
                </a:tc>
                <a:extLst>
                  <a:ext uri="{0D108BD9-81ED-4DB2-BD59-A6C34878D82A}">
                    <a16:rowId xmlns:a16="http://schemas.microsoft.com/office/drawing/2014/main" val="1750386493"/>
                  </a:ext>
                </a:extLst>
              </a:tr>
              <a:tr h="866024">
                <a:tc>
                  <a:txBody>
                    <a:bodyPr/>
                    <a:lstStyle/>
                    <a:p>
                      <a:pPr>
                        <a:buNone/>
                      </a:pPr>
                      <a:r>
                        <a:rPr lang="en-US" sz="900"/>
                        <a:t>Awaiting + contested</a:t>
                      </a:r>
                    </a:p>
                  </a:txBody>
                  <a:tcPr marL="45804" marR="45804" marT="22902" marB="22902" anchor="ctr">
                    <a:lnL>
                      <a:noFill/>
                    </a:lnL>
                    <a:lnR>
                      <a:noFill/>
                    </a:lnR>
                    <a:lnT>
                      <a:noFill/>
                    </a:lnT>
                    <a:lnB>
                      <a:noFill/>
                    </a:lnB>
                    <a:noFill/>
                  </a:tcPr>
                </a:tc>
                <a:tc>
                  <a:txBody>
                    <a:bodyPr/>
                    <a:lstStyle/>
                    <a:p>
                      <a:pPr>
                        <a:buNone/>
                      </a:pPr>
                      <a:r>
                        <a:rPr lang="en-US" sz="900"/>
                        <a:t>WA Horse Heaven (</a:t>
                      </a:r>
                      <a:r>
                        <a:rPr lang="en-US" sz="900" b="1"/>
                        <a:t>1150</a:t>
                      </a:r>
                      <a:r>
                        <a:rPr lang="en-US" sz="900"/>
                        <a:t>)</a:t>
                      </a:r>
                    </a:p>
                  </a:txBody>
                  <a:tcPr marL="45804" marR="45804" marT="22902" marB="22902" anchor="ctr">
                    <a:lnL>
                      <a:noFill/>
                    </a:lnL>
                    <a:lnR>
                      <a:noFill/>
                    </a:lnR>
                    <a:lnT>
                      <a:noFill/>
                    </a:lnT>
                    <a:lnB>
                      <a:noFill/>
                    </a:lnB>
                    <a:noFill/>
                  </a:tcPr>
                </a:tc>
                <a:tc>
                  <a:txBody>
                    <a:bodyPr/>
                    <a:lstStyle/>
                    <a:p>
                      <a:pPr>
                        <a:buNone/>
                      </a:pPr>
                      <a:r>
                        <a:rPr lang="en-US" sz="900"/>
                        <a:t>EFSEC: “Awaiting construction”; lawsuit/controversy coverage  </a:t>
                      </a:r>
                    </a:p>
                  </a:txBody>
                  <a:tcPr marL="45804" marR="45804" marT="22902" marB="22902" anchor="ctr">
                    <a:lnL>
                      <a:noFill/>
                    </a:lnL>
                    <a:lnR>
                      <a:noFill/>
                    </a:lnR>
                    <a:lnT>
                      <a:noFill/>
                    </a:lnT>
                    <a:lnB>
                      <a:noFill/>
                    </a:lnB>
                    <a:noFill/>
                  </a:tcPr>
                </a:tc>
                <a:tc>
                  <a:txBody>
                    <a:bodyPr/>
                    <a:lstStyle/>
                    <a:p>
                      <a:pPr>
                        <a:buNone/>
                      </a:pPr>
                      <a:r>
                        <a:rPr lang="en-US" sz="900"/>
                        <a:t>1150</a:t>
                      </a:r>
                    </a:p>
                  </a:txBody>
                  <a:tcPr marL="45804" marR="45804" marT="22902" marB="22902" anchor="ctr">
                    <a:lnL>
                      <a:noFill/>
                    </a:lnL>
                    <a:lnR>
                      <a:noFill/>
                    </a:lnR>
                    <a:lnT>
                      <a:noFill/>
                    </a:lnT>
                    <a:lnB>
                      <a:noFill/>
                    </a:lnB>
                    <a:noFill/>
                  </a:tcPr>
                </a:tc>
                <a:tc>
                  <a:txBody>
                    <a:bodyPr/>
                    <a:lstStyle/>
                    <a:p>
                      <a:pPr>
                        <a:buNone/>
                      </a:pPr>
                      <a:r>
                        <a:rPr lang="en-US" sz="900"/>
                        <a:t>0.15</a:t>
                      </a:r>
                    </a:p>
                  </a:txBody>
                  <a:tcPr marL="45804" marR="45804" marT="22902" marB="22902" anchor="ctr">
                    <a:lnL>
                      <a:noFill/>
                    </a:lnL>
                    <a:lnR>
                      <a:noFill/>
                    </a:lnR>
                    <a:lnT>
                      <a:noFill/>
                    </a:lnT>
                    <a:lnB>
                      <a:noFill/>
                    </a:lnB>
                    <a:noFill/>
                  </a:tcPr>
                </a:tc>
                <a:tc>
                  <a:txBody>
                    <a:bodyPr/>
                    <a:lstStyle/>
                    <a:p>
                      <a:pPr>
                        <a:buNone/>
                      </a:pPr>
                      <a:r>
                        <a:rPr lang="en-US" sz="900"/>
                        <a:t>173</a:t>
                      </a:r>
                    </a:p>
                  </a:txBody>
                  <a:tcPr marL="45804" marR="45804" marT="22902" marB="22902" anchor="ctr">
                    <a:lnL>
                      <a:noFill/>
                    </a:lnL>
                    <a:lnR>
                      <a:noFill/>
                    </a:lnR>
                    <a:lnT>
                      <a:noFill/>
                    </a:lnT>
                    <a:lnB>
                      <a:noFill/>
                    </a:lnB>
                    <a:noFill/>
                  </a:tcPr>
                </a:tc>
                <a:extLst>
                  <a:ext uri="{0D108BD9-81ED-4DB2-BD59-A6C34878D82A}">
                    <a16:rowId xmlns:a16="http://schemas.microsoft.com/office/drawing/2014/main" val="316557104"/>
                  </a:ext>
                </a:extLst>
              </a:tr>
              <a:tr h="541266">
                <a:tc>
                  <a:txBody>
                    <a:bodyPr/>
                    <a:lstStyle/>
                    <a:p>
                      <a:pPr>
                        <a:buNone/>
                      </a:pPr>
                      <a:r>
                        <a:rPr lang="en-US" sz="900"/>
                        <a:t>Contracted dev</a:t>
                      </a:r>
                    </a:p>
                  </a:txBody>
                  <a:tcPr marL="45804" marR="45804" marT="22902" marB="22902" anchor="ctr">
                    <a:lnL>
                      <a:noFill/>
                    </a:lnL>
                    <a:lnR>
                      <a:noFill/>
                    </a:lnR>
                    <a:lnT>
                      <a:noFill/>
                    </a:lnT>
                    <a:lnB>
                      <a:noFill/>
                    </a:lnB>
                    <a:noFill/>
                  </a:tcPr>
                </a:tc>
                <a:tc>
                  <a:txBody>
                    <a:bodyPr/>
                    <a:lstStyle/>
                    <a:p>
                      <a:pPr>
                        <a:buNone/>
                      </a:pPr>
                      <a:r>
                        <a:rPr lang="en-US" sz="900"/>
                        <a:t>IDP “scheduled by end 2026” (</a:t>
                      </a:r>
                      <a:r>
                        <a:rPr lang="en-US" sz="900" b="1"/>
                        <a:t>325</a:t>
                      </a:r>
                      <a:r>
                        <a:rPr lang="en-US" sz="900"/>
                        <a:t>)</a:t>
                      </a:r>
                    </a:p>
                  </a:txBody>
                  <a:tcPr marL="45804" marR="45804" marT="22902" marB="22902" anchor="ctr">
                    <a:lnL>
                      <a:noFill/>
                    </a:lnL>
                    <a:lnR>
                      <a:noFill/>
                    </a:lnR>
                    <a:lnT>
                      <a:noFill/>
                    </a:lnT>
                    <a:lnB>
                      <a:noFill/>
                    </a:lnB>
                    <a:noFill/>
                  </a:tcPr>
                </a:tc>
                <a:tc>
                  <a:txBody>
                    <a:bodyPr/>
                    <a:lstStyle/>
                    <a:p>
                      <a:pPr>
                        <a:buNone/>
                      </a:pPr>
                      <a:r>
                        <a:rPr lang="en-US" sz="900"/>
                        <a:t>Idaho Power statement  </a:t>
                      </a:r>
                    </a:p>
                  </a:txBody>
                  <a:tcPr marL="45804" marR="45804" marT="22902" marB="22902" anchor="ctr">
                    <a:lnL>
                      <a:noFill/>
                    </a:lnL>
                    <a:lnR>
                      <a:noFill/>
                    </a:lnR>
                    <a:lnT>
                      <a:noFill/>
                    </a:lnT>
                    <a:lnB>
                      <a:noFill/>
                    </a:lnB>
                    <a:noFill/>
                  </a:tcPr>
                </a:tc>
                <a:tc>
                  <a:txBody>
                    <a:bodyPr/>
                    <a:lstStyle/>
                    <a:p>
                      <a:pPr>
                        <a:buNone/>
                      </a:pPr>
                      <a:r>
                        <a:rPr lang="en-US" sz="900"/>
                        <a:t>325</a:t>
                      </a:r>
                    </a:p>
                  </a:txBody>
                  <a:tcPr marL="45804" marR="45804" marT="22902" marB="22902" anchor="ctr">
                    <a:lnL>
                      <a:noFill/>
                    </a:lnL>
                    <a:lnR>
                      <a:noFill/>
                    </a:lnR>
                    <a:lnT>
                      <a:noFill/>
                    </a:lnT>
                    <a:lnB>
                      <a:noFill/>
                    </a:lnB>
                    <a:noFill/>
                  </a:tcPr>
                </a:tc>
                <a:tc>
                  <a:txBody>
                    <a:bodyPr/>
                    <a:lstStyle/>
                    <a:p>
                      <a:pPr>
                        <a:buNone/>
                      </a:pPr>
                      <a:r>
                        <a:rPr lang="en-US" sz="900"/>
                        <a:t>0.75</a:t>
                      </a:r>
                    </a:p>
                  </a:txBody>
                  <a:tcPr marL="45804" marR="45804" marT="22902" marB="22902" anchor="ctr">
                    <a:lnL>
                      <a:noFill/>
                    </a:lnL>
                    <a:lnR>
                      <a:noFill/>
                    </a:lnR>
                    <a:lnT>
                      <a:noFill/>
                    </a:lnT>
                    <a:lnB>
                      <a:noFill/>
                    </a:lnB>
                    <a:noFill/>
                  </a:tcPr>
                </a:tc>
                <a:tc>
                  <a:txBody>
                    <a:bodyPr/>
                    <a:lstStyle/>
                    <a:p>
                      <a:pPr>
                        <a:buNone/>
                      </a:pPr>
                      <a:r>
                        <a:rPr lang="en-US" sz="900"/>
                        <a:t>244</a:t>
                      </a:r>
                    </a:p>
                  </a:txBody>
                  <a:tcPr marL="45804" marR="45804" marT="22902" marB="22902" anchor="ctr">
                    <a:lnL>
                      <a:noFill/>
                    </a:lnL>
                    <a:lnR>
                      <a:noFill/>
                    </a:lnR>
                    <a:lnT>
                      <a:noFill/>
                    </a:lnT>
                    <a:lnB>
                      <a:noFill/>
                    </a:lnB>
                    <a:noFill/>
                  </a:tcPr>
                </a:tc>
                <a:extLst>
                  <a:ext uri="{0D108BD9-81ED-4DB2-BD59-A6C34878D82A}">
                    <a16:rowId xmlns:a16="http://schemas.microsoft.com/office/drawing/2014/main" val="788599259"/>
                  </a:ext>
                </a:extLst>
              </a:tr>
              <a:tr h="703644">
                <a:tc>
                  <a:txBody>
                    <a:bodyPr/>
                    <a:lstStyle/>
                    <a:p>
                      <a:pPr>
                        <a:buNone/>
                      </a:pPr>
                      <a:r>
                        <a:rPr lang="en-US" sz="900"/>
                        <a:t>Contracted dev</a:t>
                      </a:r>
                    </a:p>
                  </a:txBody>
                  <a:tcPr marL="45804" marR="45804" marT="22902" marB="22902" anchor="ctr">
                    <a:lnL>
                      <a:noFill/>
                    </a:lnL>
                    <a:lnR>
                      <a:noFill/>
                    </a:lnR>
                    <a:lnT>
                      <a:noFill/>
                    </a:lnT>
                    <a:lnB>
                      <a:noFill/>
                    </a:lnB>
                    <a:noFill/>
                  </a:tcPr>
                </a:tc>
                <a:tc>
                  <a:txBody>
                    <a:bodyPr/>
                    <a:lstStyle/>
                    <a:p>
                      <a:pPr>
                        <a:buNone/>
                      </a:pPr>
                      <a:r>
                        <a:rPr lang="en-US" sz="900"/>
                        <a:t>Crimson Orchard (</a:t>
                      </a:r>
                      <a:r>
                        <a:rPr lang="en-US" sz="900" b="1"/>
                        <a:t>100 solar + 100 storage</a:t>
                      </a:r>
                      <a:r>
                        <a:rPr lang="en-US" sz="900"/>
                        <a:t>)</a:t>
                      </a:r>
                    </a:p>
                  </a:txBody>
                  <a:tcPr marL="45804" marR="45804" marT="22902" marB="22902" anchor="ctr">
                    <a:lnL>
                      <a:noFill/>
                    </a:lnL>
                    <a:lnR>
                      <a:noFill/>
                    </a:lnR>
                    <a:lnT>
                      <a:noFill/>
                    </a:lnT>
                    <a:lnB>
                      <a:noFill/>
                    </a:lnB>
                    <a:noFill/>
                  </a:tcPr>
                </a:tc>
                <a:tc>
                  <a:txBody>
                    <a:bodyPr/>
                    <a:lstStyle/>
                    <a:p>
                      <a:pPr>
                        <a:buNone/>
                      </a:pPr>
                      <a:r>
                        <a:rPr lang="en-US" sz="900"/>
                        <a:t>PPA / storage agreement coverage incl. June 1, 2027  </a:t>
                      </a:r>
                    </a:p>
                  </a:txBody>
                  <a:tcPr marL="45804" marR="45804" marT="22902" marB="22902" anchor="ctr">
                    <a:lnL>
                      <a:noFill/>
                    </a:lnL>
                    <a:lnR>
                      <a:noFill/>
                    </a:lnR>
                    <a:lnT>
                      <a:noFill/>
                    </a:lnT>
                    <a:lnB>
                      <a:noFill/>
                    </a:lnB>
                    <a:noFill/>
                  </a:tcPr>
                </a:tc>
                <a:tc>
                  <a:txBody>
                    <a:bodyPr/>
                    <a:lstStyle/>
                    <a:p>
                      <a:pPr>
                        <a:buNone/>
                      </a:pPr>
                      <a:r>
                        <a:rPr lang="en-US" sz="900"/>
                        <a:t>200</a:t>
                      </a:r>
                    </a:p>
                  </a:txBody>
                  <a:tcPr marL="45804" marR="45804" marT="22902" marB="22902" anchor="ctr">
                    <a:lnL>
                      <a:noFill/>
                    </a:lnL>
                    <a:lnR>
                      <a:noFill/>
                    </a:lnR>
                    <a:lnT>
                      <a:noFill/>
                    </a:lnT>
                    <a:lnB>
                      <a:noFill/>
                    </a:lnB>
                    <a:noFill/>
                  </a:tcPr>
                </a:tc>
                <a:tc>
                  <a:txBody>
                    <a:bodyPr/>
                    <a:lstStyle/>
                    <a:p>
                      <a:pPr>
                        <a:buNone/>
                      </a:pPr>
                      <a:r>
                        <a:rPr lang="en-US" sz="900"/>
                        <a:t>0.80</a:t>
                      </a:r>
                    </a:p>
                  </a:txBody>
                  <a:tcPr marL="45804" marR="45804" marT="22902" marB="22902" anchor="ctr">
                    <a:lnL>
                      <a:noFill/>
                    </a:lnL>
                    <a:lnR>
                      <a:noFill/>
                    </a:lnR>
                    <a:lnT>
                      <a:noFill/>
                    </a:lnT>
                    <a:lnB>
                      <a:noFill/>
                    </a:lnB>
                    <a:noFill/>
                  </a:tcPr>
                </a:tc>
                <a:tc>
                  <a:txBody>
                    <a:bodyPr/>
                    <a:lstStyle/>
                    <a:p>
                      <a:pPr>
                        <a:buNone/>
                      </a:pPr>
                      <a:r>
                        <a:rPr lang="en-US" sz="900" dirty="0"/>
                        <a:t>160</a:t>
                      </a:r>
                    </a:p>
                  </a:txBody>
                  <a:tcPr marL="45804" marR="45804" marT="22902" marB="22902" anchor="ctr">
                    <a:lnL>
                      <a:noFill/>
                    </a:lnL>
                    <a:lnR>
                      <a:noFill/>
                    </a:lnR>
                    <a:lnT>
                      <a:noFill/>
                    </a:lnT>
                    <a:lnB>
                      <a:noFill/>
                    </a:lnB>
                    <a:noFill/>
                  </a:tcPr>
                </a:tc>
                <a:extLst>
                  <a:ext uri="{0D108BD9-81ED-4DB2-BD59-A6C34878D82A}">
                    <a16:rowId xmlns:a16="http://schemas.microsoft.com/office/drawing/2014/main" val="1884779798"/>
                  </a:ext>
                </a:extLst>
              </a:tr>
            </a:tbl>
          </a:graphicData>
        </a:graphic>
      </p:graphicFrame>
      <p:sp>
        <p:nvSpPr>
          <p:cNvPr id="4" name="TextBox 3">
            <a:extLst>
              <a:ext uri="{FF2B5EF4-FFF2-40B4-BE49-F238E27FC236}">
                <a16:creationId xmlns:a16="http://schemas.microsoft.com/office/drawing/2014/main" id="{CA99B626-0452-2B5B-714C-411A881E0B89}"/>
              </a:ext>
            </a:extLst>
          </p:cNvPr>
          <p:cNvSpPr txBox="1"/>
          <p:nvPr/>
        </p:nvSpPr>
        <p:spPr>
          <a:xfrm>
            <a:off x="3046971" y="357870"/>
            <a:ext cx="6098058" cy="1477328"/>
          </a:xfrm>
          <a:prstGeom prst="rect">
            <a:avLst/>
          </a:prstGeom>
          <a:noFill/>
        </p:spPr>
        <p:txBody>
          <a:bodyPr wrap="square">
            <a:spAutoFit/>
          </a:bodyPr>
          <a:lstStyle/>
          <a:p>
            <a:pPr>
              <a:buNone/>
            </a:pPr>
            <a:r>
              <a:rPr lang="en-US" b="1" dirty="0"/>
              <a:t>Evidence-backed project set (WA/OR/ID) — probability-weighted expected MW by end-2029</a:t>
            </a:r>
          </a:p>
          <a:p>
            <a:r>
              <a:rPr lang="en-US" b="1" dirty="0"/>
              <a:t>Total expected (this set): ~1.6 GW</a:t>
            </a:r>
            <a:r>
              <a:rPr lang="en-US" dirty="0"/>
              <a:t> </a:t>
            </a:r>
            <a:r>
              <a:rPr lang="en-US" sz="1600" dirty="0"/>
              <a:t>by 2030 (counting </a:t>
            </a:r>
            <a:r>
              <a:rPr lang="en-US" sz="1600" b="1" dirty="0"/>
              <a:t>storage MW</a:t>
            </a:r>
            <a:r>
              <a:rPr lang="en-US" sz="1600" dirty="0"/>
              <a:t> as “resource additions” alongside generation </a:t>
            </a:r>
            <a:r>
              <a:rPr lang="en-US" dirty="0"/>
              <a:t>MW).</a:t>
            </a:r>
          </a:p>
          <a:p>
            <a:pPr>
              <a:buNone/>
            </a:pPr>
            <a:endParaRPr lang="en-US" b="1" dirty="0"/>
          </a:p>
        </p:txBody>
      </p:sp>
    </p:spTree>
    <p:extLst>
      <p:ext uri="{BB962C8B-B14F-4D97-AF65-F5344CB8AC3E}">
        <p14:creationId xmlns:p14="http://schemas.microsoft.com/office/powerpoint/2010/main" val="2850508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307AB-8C01-7EE6-C03F-2CCA398DEA1D}"/>
              </a:ext>
            </a:extLst>
          </p:cNvPr>
          <p:cNvSpPr txBox="1"/>
          <p:nvPr/>
        </p:nvSpPr>
        <p:spPr>
          <a:xfrm>
            <a:off x="1819400" y="117693"/>
            <a:ext cx="8339446" cy="6463308"/>
          </a:xfrm>
          <a:prstGeom prst="rect">
            <a:avLst/>
          </a:prstGeom>
          <a:noFill/>
        </p:spPr>
        <p:txBody>
          <a:bodyPr wrap="square">
            <a:spAutoFit/>
          </a:bodyPr>
          <a:lstStyle/>
          <a:p>
            <a:pPr>
              <a:buFont typeface="Arial" panose="020B0604020202020204" pitchFamily="34" charset="0"/>
              <a:buChar char="•"/>
            </a:pPr>
            <a:r>
              <a:rPr lang="en-US" b="1" dirty="0">
                <a:hlinkClick r:id="rId2"/>
              </a:rPr>
              <a:t>WECC</a:t>
            </a:r>
            <a:r>
              <a:rPr lang="en-US" b="1" dirty="0"/>
              <a:t> WARA (Western Assessment of Resource Adequacy)</a:t>
            </a:r>
            <a:r>
              <a:rPr lang="en-US" dirty="0"/>
              <a:t>: a </a:t>
            </a:r>
            <a:r>
              <a:rPr lang="en-US" i="1" dirty="0"/>
              <a:t>Western-wide</a:t>
            </a:r>
            <a:r>
              <a:rPr lang="en-US" dirty="0"/>
              <a:t> RA snapshot that emphasizes </a:t>
            </a:r>
            <a:r>
              <a:rPr lang="en-US" b="1" dirty="0"/>
              <a:t>“hours at risk”</a:t>
            </a:r>
            <a:r>
              <a:rPr lang="en-US" dirty="0"/>
              <a:t> and the </a:t>
            </a:r>
            <a:r>
              <a:rPr lang="en-US" b="1" dirty="0"/>
              <a:t>deliverability/timing risk of planned projects</a:t>
            </a:r>
            <a:r>
              <a:rPr lang="en-US" dirty="0"/>
              <a:t> (queue reality vs. plans).  </a:t>
            </a:r>
          </a:p>
          <a:p>
            <a:pPr>
              <a:buFont typeface="Arial" panose="020B0604020202020204" pitchFamily="34" charset="0"/>
              <a:buChar char="•"/>
            </a:pPr>
            <a:endParaRPr lang="en-US" dirty="0"/>
          </a:p>
          <a:p>
            <a:pPr>
              <a:buFont typeface="Arial" panose="020B0604020202020204" pitchFamily="34" charset="0"/>
              <a:buChar char="•"/>
            </a:pPr>
            <a:r>
              <a:rPr lang="en-US" b="1" dirty="0">
                <a:hlinkClick r:id="rId3"/>
              </a:rPr>
              <a:t>NERC</a:t>
            </a:r>
            <a:r>
              <a:rPr lang="en-US" b="1" dirty="0"/>
              <a:t> 2025 LTRA</a:t>
            </a:r>
            <a:r>
              <a:rPr lang="en-US" dirty="0"/>
              <a:t>: a </a:t>
            </a:r>
            <a:r>
              <a:rPr lang="en-US" i="1" dirty="0"/>
              <a:t>continent-wide</a:t>
            </a:r>
            <a:r>
              <a:rPr lang="en-US" dirty="0"/>
              <a:t> reliability assessment; for your region it leans on WECC ProbA outputs and highlights where/when LOLE/EU </a:t>
            </a:r>
            <a:r>
              <a:rPr lang="en-US" dirty="0" err="1"/>
              <a:t>iving</a:t>
            </a:r>
            <a:r>
              <a:rPr lang="en-US" dirty="0"/>
              <a:t> the risk.  </a:t>
            </a:r>
          </a:p>
          <a:p>
            <a:pPr>
              <a:buFont typeface="Arial" panose="020B0604020202020204" pitchFamily="34" charset="0"/>
              <a:buChar char="•"/>
            </a:pPr>
            <a:endParaRPr lang="en-US" dirty="0"/>
          </a:p>
          <a:p>
            <a:pPr>
              <a:buFont typeface="Arial" panose="020B0604020202020204" pitchFamily="34" charset="0"/>
              <a:buChar char="•"/>
            </a:pPr>
            <a:r>
              <a:rPr lang="en-US" b="1" dirty="0">
                <a:hlinkClick r:id="rId4"/>
              </a:rPr>
              <a:t>E3</a:t>
            </a:r>
            <a:r>
              <a:rPr lang="en-US" b="1" dirty="0"/>
              <a:t> WA RA Study deck (Sept 22 WA RA meeting)</a:t>
            </a:r>
            <a:r>
              <a:rPr lang="en-US" dirty="0"/>
              <a:t>: a </a:t>
            </a:r>
            <a:r>
              <a:rPr lang="en-US" i="1" dirty="0"/>
              <a:t>Greater Northwest</a:t>
            </a:r>
            <a:r>
              <a:rPr lang="en-US" dirty="0"/>
              <a:t> study framing theory and how much “effective capacity” current “in-development” projects contribute.  </a:t>
            </a:r>
          </a:p>
          <a:p>
            <a:pPr>
              <a:buFont typeface="Arial" panose="020B0604020202020204" pitchFamily="34" charset="0"/>
              <a:buChar char="•"/>
            </a:pPr>
            <a:endParaRPr lang="en-US" dirty="0"/>
          </a:p>
          <a:p>
            <a:pPr>
              <a:buFont typeface="Arial" panose="020B0604020202020204" pitchFamily="34" charset="0"/>
              <a:buChar char="•"/>
            </a:pPr>
            <a:r>
              <a:rPr lang="en-US" b="1" dirty="0">
                <a:hlinkClick r:id="rId5"/>
              </a:rPr>
              <a:t>Northwest Power and Conservation Counc</a:t>
            </a:r>
            <a:r>
              <a:rPr lang="en-US" dirty="0">
                <a:hlinkClick r:id="rId5"/>
              </a:rPr>
              <a:t>il</a:t>
            </a:r>
            <a:r>
              <a:rPr lang="en-US" dirty="0"/>
              <a:t> 2029 adequacy assessment using multiple metrics (LOLEV, LOLH, EUE, </a:t>
            </a:r>
            <a:r>
              <a:rPr lang="en-US" b="1" dirty="0"/>
              <a:t>Energy </a:t>
            </a:r>
            <a:r>
              <a:rPr lang="en-US" b="1" dirty="0" err="1"/>
              <a:t>VaR</a:t>
            </a:r>
            <a:r>
              <a:rPr lang="en-US" dirty="0"/>
              <a:t>) and explicitly stress-testing </a:t>
            </a:r>
            <a:r>
              <a:rPr lang="en-US" b="1" dirty="0"/>
              <a:t>data-center and EE uncertainty</a:t>
            </a:r>
            <a:r>
              <a:rPr lang="en-US" dirty="0"/>
              <a:t>.  </a:t>
            </a:r>
          </a:p>
          <a:p>
            <a:pPr>
              <a:buFont typeface="Arial" panose="020B0604020202020204" pitchFamily="34" charset="0"/>
              <a:buChar char="•"/>
            </a:pPr>
            <a:endParaRPr lang="en-US" dirty="0"/>
          </a:p>
          <a:p>
            <a:pPr>
              <a:buFont typeface="Arial" panose="020B0604020202020204" pitchFamily="34" charset="0"/>
              <a:buChar char="•"/>
            </a:pPr>
            <a:r>
              <a:rPr lang="en-US" b="1" dirty="0">
                <a:hlinkClick r:id="rId6"/>
              </a:rPr>
              <a:t>PNUCC</a:t>
            </a:r>
            <a:r>
              <a:rPr lang="en-US" b="1" dirty="0"/>
              <a:t> 2025 Northwest Regional Forecast</a:t>
            </a:r>
            <a:r>
              <a:rPr lang="en-US" dirty="0"/>
              <a:t>: a </a:t>
            </a:r>
            <a:r>
              <a:rPr lang="en-US" i="1" dirty="0"/>
              <a:t>forecast of loads/resources and utility plans</a:t>
            </a:r>
            <a:r>
              <a:rPr lang="en-US" dirty="0"/>
              <a:t>, not a probabilistic RA model—but very useful as the “what utilities say will happen vs. what actually gets built” reality check.  </a:t>
            </a:r>
          </a:p>
          <a:p>
            <a:pPr>
              <a:buNone/>
            </a:pPr>
            <a:endParaRPr lang="en-US" dirty="0"/>
          </a:p>
          <a:p>
            <a:pPr>
              <a:buNone/>
            </a:pPr>
            <a:r>
              <a:rPr lang="en-US" b="1" dirty="0"/>
              <a:t>Why they can look different:</a:t>
            </a:r>
            <a:r>
              <a:rPr lang="en-US" dirty="0"/>
              <a:t> some are probabilistic RA studies (NWPCC, WECC ProbA/used by NERC, E3’s LOLP modeling), while PNUCC is a planning/forecast roll-up. Different scopes (West vs PNW vs Greater Northwest), different adequacy metrics, and different assumptions about imports/deliverability.</a:t>
            </a:r>
          </a:p>
        </p:txBody>
      </p:sp>
    </p:spTree>
    <p:extLst>
      <p:ext uri="{BB962C8B-B14F-4D97-AF65-F5344CB8AC3E}">
        <p14:creationId xmlns:p14="http://schemas.microsoft.com/office/powerpoint/2010/main" val="715568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E22B1C-F8C8-FECE-0BAB-C0B53E8AD809}"/>
              </a:ext>
            </a:extLst>
          </p:cNvPr>
          <p:cNvSpPr txBox="1"/>
          <p:nvPr/>
        </p:nvSpPr>
        <p:spPr>
          <a:xfrm>
            <a:off x="3047011" y="289679"/>
            <a:ext cx="6097978" cy="2031325"/>
          </a:xfrm>
          <a:prstGeom prst="rect">
            <a:avLst/>
          </a:prstGeom>
          <a:noFill/>
        </p:spPr>
        <p:txBody>
          <a:bodyPr wrap="square">
            <a:spAutoFit/>
          </a:bodyPr>
          <a:lstStyle/>
          <a:p>
            <a:pPr>
              <a:buNone/>
            </a:pPr>
            <a:r>
              <a:rPr lang="en-US" b="1" dirty="0"/>
              <a:t>Nameplate → Energy → ELCC (three scenarios)</a:t>
            </a:r>
            <a:endParaRPr lang="en-US" dirty="0"/>
          </a:p>
          <a:p>
            <a:pPr>
              <a:buNone/>
            </a:pPr>
            <a:r>
              <a:rPr lang="en-US" dirty="0"/>
              <a:t>Assumptions:</a:t>
            </a:r>
          </a:p>
          <a:p>
            <a:pPr>
              <a:buFont typeface="Arial" panose="020B0604020202020204" pitchFamily="34" charset="0"/>
              <a:buChar char="•"/>
            </a:pPr>
            <a:r>
              <a:rPr lang="en-US" dirty="0"/>
              <a:t>Solar CF </a:t>
            </a:r>
            <a:r>
              <a:rPr lang="en-US" b="1" dirty="0"/>
              <a:t>22–28%</a:t>
            </a:r>
            <a:r>
              <a:rPr lang="en-US" dirty="0"/>
              <a:t> (mid 25%); Wind CF </a:t>
            </a:r>
            <a:r>
              <a:rPr lang="en-US" b="1" dirty="0"/>
              <a:t>33–42%</a:t>
            </a:r>
            <a:r>
              <a:rPr lang="en-US" dirty="0"/>
              <a:t> (mid 38%)  </a:t>
            </a:r>
          </a:p>
          <a:p>
            <a:pPr>
              <a:buFont typeface="Arial" panose="020B0604020202020204" pitchFamily="34" charset="0"/>
              <a:buChar char="•"/>
            </a:pPr>
            <a:r>
              <a:rPr lang="en-US" dirty="0"/>
              <a:t>ELCC: solar </a:t>
            </a:r>
            <a:r>
              <a:rPr lang="en-US" b="1" dirty="0"/>
              <a:t>18%</a:t>
            </a:r>
            <a:r>
              <a:rPr lang="en-US" dirty="0"/>
              <a:t>, wind </a:t>
            </a:r>
            <a:r>
              <a:rPr lang="en-US" b="1" dirty="0"/>
              <a:t>10%</a:t>
            </a:r>
            <a:r>
              <a:rPr lang="en-US" dirty="0"/>
              <a:t>, battery </a:t>
            </a:r>
            <a:r>
              <a:rPr lang="en-US" b="1" dirty="0"/>
              <a:t>3% for 4-hour</a:t>
            </a:r>
            <a:r>
              <a:rPr lang="en-US" dirty="0"/>
              <a:t>  </a:t>
            </a:r>
          </a:p>
          <a:p>
            <a:pPr>
              <a:buFont typeface="Arial" panose="020B0604020202020204" pitchFamily="34" charset="0"/>
              <a:buChar char="•"/>
            </a:pPr>
            <a:r>
              <a:rPr lang="en-US" dirty="0"/>
              <a:t>Batteries are </a:t>
            </a:r>
            <a:r>
              <a:rPr lang="en-US" b="1" dirty="0"/>
              <a:t>not net energy sources</a:t>
            </a:r>
            <a:r>
              <a:rPr lang="en-US" dirty="0"/>
              <a:t>; they </a:t>
            </a:r>
            <a:r>
              <a:rPr lang="en-US" i="1" dirty="0"/>
              <a:t>shift</a:t>
            </a:r>
            <a:r>
              <a:rPr lang="en-US" dirty="0"/>
              <a:t> energy. (“Annual energy” below counts only </a:t>
            </a:r>
            <a:r>
              <a:rPr lang="en-US" dirty="0" err="1"/>
              <a:t>solar+wind</a:t>
            </a:r>
            <a:r>
              <a:rPr lang="en-US" dirty="0"/>
              <a:t> generation.)</a:t>
            </a:r>
          </a:p>
          <a:p>
            <a:pPr>
              <a:buNone/>
            </a:pPr>
            <a:r>
              <a:rPr lang="en-US" b="1" dirty="0"/>
              <a:t>Scenario results (what the math does)</a:t>
            </a:r>
          </a:p>
        </p:txBody>
      </p:sp>
      <p:graphicFrame>
        <p:nvGraphicFramePr>
          <p:cNvPr id="4" name="Table 3">
            <a:extLst>
              <a:ext uri="{FF2B5EF4-FFF2-40B4-BE49-F238E27FC236}">
                <a16:creationId xmlns:a16="http://schemas.microsoft.com/office/drawing/2014/main" id="{C4300FF9-2E41-0A71-86DA-DD994AACEAA7}"/>
              </a:ext>
            </a:extLst>
          </p:cNvPr>
          <p:cNvGraphicFramePr>
            <a:graphicFrameLocks noGrp="1"/>
          </p:cNvGraphicFramePr>
          <p:nvPr>
            <p:extLst>
              <p:ext uri="{D42A27DB-BD31-4B8C-83A1-F6EECF244321}">
                <p14:modId xmlns:p14="http://schemas.microsoft.com/office/powerpoint/2010/main" val="320525876"/>
              </p:ext>
            </p:extLst>
          </p:nvPr>
        </p:nvGraphicFramePr>
        <p:xfrm>
          <a:off x="2820307" y="2310435"/>
          <a:ext cx="7682934" cy="4351337"/>
        </p:xfrm>
        <a:graphic>
          <a:graphicData uri="http://schemas.openxmlformats.org/drawingml/2006/table">
            <a:tbl>
              <a:tblPr/>
              <a:tblGrid>
                <a:gridCol w="1280489">
                  <a:extLst>
                    <a:ext uri="{9D8B030D-6E8A-4147-A177-3AD203B41FA5}">
                      <a16:colId xmlns:a16="http://schemas.microsoft.com/office/drawing/2014/main" val="1959190261"/>
                    </a:ext>
                  </a:extLst>
                </a:gridCol>
                <a:gridCol w="1280489">
                  <a:extLst>
                    <a:ext uri="{9D8B030D-6E8A-4147-A177-3AD203B41FA5}">
                      <a16:colId xmlns:a16="http://schemas.microsoft.com/office/drawing/2014/main" val="2556916205"/>
                    </a:ext>
                  </a:extLst>
                </a:gridCol>
                <a:gridCol w="1280489">
                  <a:extLst>
                    <a:ext uri="{9D8B030D-6E8A-4147-A177-3AD203B41FA5}">
                      <a16:colId xmlns:a16="http://schemas.microsoft.com/office/drawing/2014/main" val="2859133646"/>
                    </a:ext>
                  </a:extLst>
                </a:gridCol>
                <a:gridCol w="1280489">
                  <a:extLst>
                    <a:ext uri="{9D8B030D-6E8A-4147-A177-3AD203B41FA5}">
                      <a16:colId xmlns:a16="http://schemas.microsoft.com/office/drawing/2014/main" val="3168313425"/>
                    </a:ext>
                  </a:extLst>
                </a:gridCol>
                <a:gridCol w="1280489">
                  <a:extLst>
                    <a:ext uri="{9D8B030D-6E8A-4147-A177-3AD203B41FA5}">
                      <a16:colId xmlns:a16="http://schemas.microsoft.com/office/drawing/2014/main" val="719966212"/>
                    </a:ext>
                  </a:extLst>
                </a:gridCol>
                <a:gridCol w="1280489">
                  <a:extLst>
                    <a:ext uri="{9D8B030D-6E8A-4147-A177-3AD203B41FA5}">
                      <a16:colId xmlns:a16="http://schemas.microsoft.com/office/drawing/2014/main" val="3678965700"/>
                    </a:ext>
                  </a:extLst>
                </a:gridCol>
              </a:tblGrid>
              <a:tr h="642811">
                <a:tc>
                  <a:txBody>
                    <a:bodyPr/>
                    <a:lstStyle/>
                    <a:p>
                      <a:pPr>
                        <a:buNone/>
                      </a:pPr>
                      <a:r>
                        <a:rPr lang="en-US" sz="1000" b="1" dirty="0"/>
                        <a:t>Scenario (illustrative)</a:t>
                      </a:r>
                      <a:endParaRPr lang="en-US" sz="1000" dirty="0"/>
                    </a:p>
                  </a:txBody>
                  <a:tcPr marL="49447" marR="49447" marT="24724" marB="24724" anchor="ctr">
                    <a:lnL>
                      <a:noFill/>
                    </a:lnL>
                    <a:lnR>
                      <a:noFill/>
                    </a:lnR>
                    <a:lnT>
                      <a:noFill/>
                    </a:lnT>
                    <a:lnB>
                      <a:noFill/>
                    </a:lnB>
                    <a:noFill/>
                  </a:tcPr>
                </a:tc>
                <a:tc>
                  <a:txBody>
                    <a:bodyPr/>
                    <a:lstStyle/>
                    <a:p>
                      <a:pPr>
                        <a:buNone/>
                      </a:pPr>
                      <a:r>
                        <a:rPr lang="en-US" sz="1000" b="1" dirty="0"/>
                        <a:t>Solar MW</a:t>
                      </a:r>
                      <a:endParaRPr lang="en-US" sz="1000" dirty="0"/>
                    </a:p>
                  </a:txBody>
                  <a:tcPr marL="49447" marR="49447" marT="24724" marB="24724" anchor="ctr">
                    <a:lnL>
                      <a:noFill/>
                    </a:lnL>
                    <a:lnR>
                      <a:noFill/>
                    </a:lnR>
                    <a:lnT>
                      <a:noFill/>
                    </a:lnT>
                    <a:lnB>
                      <a:noFill/>
                    </a:lnB>
                    <a:noFill/>
                  </a:tcPr>
                </a:tc>
                <a:tc>
                  <a:txBody>
                    <a:bodyPr/>
                    <a:lstStyle/>
                    <a:p>
                      <a:pPr>
                        <a:buNone/>
                      </a:pPr>
                      <a:r>
                        <a:rPr lang="en-US" sz="1000" b="1"/>
                        <a:t>Wind MW</a:t>
                      </a:r>
                      <a:endParaRPr lang="en-US" sz="1000"/>
                    </a:p>
                  </a:txBody>
                  <a:tcPr marL="49447" marR="49447" marT="24724" marB="24724" anchor="ctr">
                    <a:lnL>
                      <a:noFill/>
                    </a:lnL>
                    <a:lnR>
                      <a:noFill/>
                    </a:lnR>
                    <a:lnT>
                      <a:noFill/>
                    </a:lnT>
                    <a:lnB>
                      <a:noFill/>
                    </a:lnB>
                    <a:noFill/>
                  </a:tcPr>
                </a:tc>
                <a:tc>
                  <a:txBody>
                    <a:bodyPr/>
                    <a:lstStyle/>
                    <a:p>
                      <a:pPr>
                        <a:buNone/>
                      </a:pPr>
                      <a:r>
                        <a:rPr lang="en-US" sz="1000" b="1"/>
                        <a:t>4h Battery MW</a:t>
                      </a:r>
                      <a:endParaRPr lang="en-US" sz="1000"/>
                    </a:p>
                  </a:txBody>
                  <a:tcPr marL="49447" marR="49447" marT="24724" marB="24724" anchor="ctr">
                    <a:lnL>
                      <a:noFill/>
                    </a:lnL>
                    <a:lnR>
                      <a:noFill/>
                    </a:lnR>
                    <a:lnT>
                      <a:noFill/>
                    </a:lnT>
                    <a:lnB>
                      <a:noFill/>
                    </a:lnB>
                    <a:noFill/>
                  </a:tcPr>
                </a:tc>
                <a:tc>
                  <a:txBody>
                    <a:bodyPr/>
                    <a:lstStyle/>
                    <a:p>
                      <a:pPr>
                        <a:buNone/>
                      </a:pPr>
                      <a:r>
                        <a:rPr lang="en-US" sz="1000" b="1"/>
                        <a:t>Annual energy (GWh/yr) low–mid–high</a:t>
                      </a:r>
                      <a:endParaRPr lang="en-US" sz="1000"/>
                    </a:p>
                  </a:txBody>
                  <a:tcPr marL="49447" marR="49447" marT="24724" marB="24724" anchor="ctr">
                    <a:lnL>
                      <a:noFill/>
                    </a:lnL>
                    <a:lnR>
                      <a:noFill/>
                    </a:lnR>
                    <a:lnT>
                      <a:noFill/>
                    </a:lnT>
                    <a:lnB>
                      <a:noFill/>
                    </a:lnB>
                    <a:noFill/>
                  </a:tcPr>
                </a:tc>
                <a:tc>
                  <a:txBody>
                    <a:bodyPr/>
                    <a:lstStyle/>
                    <a:p>
                      <a:pPr>
                        <a:buNone/>
                      </a:pPr>
                      <a:r>
                        <a:rPr lang="en-US" sz="1000" b="1"/>
                        <a:t>Effective winter RA (MW) with 4h battery</a:t>
                      </a:r>
                      <a:endParaRPr lang="en-US" sz="1000"/>
                    </a:p>
                  </a:txBody>
                  <a:tcPr marL="49447" marR="49447" marT="24724" marB="24724" anchor="ctr">
                    <a:lnL>
                      <a:noFill/>
                    </a:lnL>
                    <a:lnR>
                      <a:noFill/>
                    </a:lnR>
                    <a:lnT>
                      <a:noFill/>
                    </a:lnT>
                    <a:lnB>
                      <a:noFill/>
                    </a:lnB>
                    <a:noFill/>
                  </a:tcPr>
                </a:tc>
                <a:extLst>
                  <a:ext uri="{0D108BD9-81ED-4DB2-BD59-A6C34878D82A}">
                    <a16:rowId xmlns:a16="http://schemas.microsoft.com/office/drawing/2014/main" val="2537275248"/>
                  </a:ext>
                </a:extLst>
              </a:tr>
              <a:tr h="1236175">
                <a:tc>
                  <a:txBody>
                    <a:bodyPr/>
                    <a:lstStyle/>
                    <a:p>
                      <a:pPr>
                        <a:buNone/>
                      </a:pPr>
                      <a:r>
                        <a:rPr lang="en-US" sz="1000" b="1"/>
                        <a:t>Committed / scheduled</a:t>
                      </a:r>
                      <a:r>
                        <a:rPr lang="en-US" sz="1000"/>
                        <a:t> (Ostrea 80 + Daybreak 140 + IDP 325 + Crimson 100 + 100 MW/4h storage)</a:t>
                      </a:r>
                    </a:p>
                  </a:txBody>
                  <a:tcPr marL="49447" marR="49447" marT="24724" marB="24724" anchor="ctr">
                    <a:lnL>
                      <a:noFill/>
                    </a:lnL>
                    <a:lnR>
                      <a:noFill/>
                    </a:lnR>
                    <a:lnT>
                      <a:noFill/>
                    </a:lnT>
                    <a:lnB>
                      <a:noFill/>
                    </a:lnB>
                    <a:noFill/>
                  </a:tcPr>
                </a:tc>
                <a:tc>
                  <a:txBody>
                    <a:bodyPr/>
                    <a:lstStyle/>
                    <a:p>
                      <a:pPr>
                        <a:buNone/>
                      </a:pPr>
                      <a:r>
                        <a:rPr lang="en-US" sz="1000"/>
                        <a:t>645</a:t>
                      </a:r>
                    </a:p>
                  </a:txBody>
                  <a:tcPr marL="49447" marR="49447" marT="24724" marB="24724" anchor="ctr">
                    <a:lnL>
                      <a:noFill/>
                    </a:lnL>
                    <a:lnR>
                      <a:noFill/>
                    </a:lnR>
                    <a:lnT>
                      <a:noFill/>
                    </a:lnT>
                    <a:lnB>
                      <a:noFill/>
                    </a:lnB>
                    <a:noFill/>
                  </a:tcPr>
                </a:tc>
                <a:tc>
                  <a:txBody>
                    <a:bodyPr/>
                    <a:lstStyle/>
                    <a:p>
                      <a:pPr>
                        <a:buNone/>
                      </a:pPr>
                      <a:r>
                        <a:rPr lang="en-US" sz="1000"/>
                        <a:t>0</a:t>
                      </a:r>
                    </a:p>
                  </a:txBody>
                  <a:tcPr marL="49447" marR="49447" marT="24724" marB="24724" anchor="ctr">
                    <a:lnL>
                      <a:noFill/>
                    </a:lnL>
                    <a:lnR>
                      <a:noFill/>
                    </a:lnR>
                    <a:lnT>
                      <a:noFill/>
                    </a:lnT>
                    <a:lnB>
                      <a:noFill/>
                    </a:lnB>
                    <a:noFill/>
                  </a:tcPr>
                </a:tc>
                <a:tc>
                  <a:txBody>
                    <a:bodyPr/>
                    <a:lstStyle/>
                    <a:p>
                      <a:pPr>
                        <a:buNone/>
                      </a:pPr>
                      <a:r>
                        <a:rPr lang="en-US" sz="1000"/>
                        <a:t>100</a:t>
                      </a:r>
                    </a:p>
                  </a:txBody>
                  <a:tcPr marL="49447" marR="49447" marT="24724" marB="24724" anchor="ctr">
                    <a:lnL>
                      <a:noFill/>
                    </a:lnL>
                    <a:lnR>
                      <a:noFill/>
                    </a:lnR>
                    <a:lnT>
                      <a:noFill/>
                    </a:lnT>
                    <a:lnB>
                      <a:noFill/>
                    </a:lnB>
                    <a:noFill/>
                  </a:tcPr>
                </a:tc>
                <a:tc>
                  <a:txBody>
                    <a:bodyPr/>
                    <a:lstStyle/>
                    <a:p>
                      <a:pPr>
                        <a:buNone/>
                      </a:pPr>
                      <a:r>
                        <a:rPr lang="en-US" sz="1000"/>
                        <a:t>~1,244 – </a:t>
                      </a:r>
                      <a:r>
                        <a:rPr lang="en-US" sz="1000" b="1"/>
                        <a:t>1,413</a:t>
                      </a:r>
                      <a:r>
                        <a:rPr lang="en-US" sz="1000"/>
                        <a:t> – 1,582</a:t>
                      </a:r>
                    </a:p>
                  </a:txBody>
                  <a:tcPr marL="49447" marR="49447" marT="24724" marB="24724" anchor="ctr">
                    <a:lnL>
                      <a:noFill/>
                    </a:lnL>
                    <a:lnR>
                      <a:noFill/>
                    </a:lnR>
                    <a:lnT>
                      <a:noFill/>
                    </a:lnT>
                    <a:lnB>
                      <a:noFill/>
                    </a:lnB>
                    <a:noFill/>
                  </a:tcPr>
                </a:tc>
                <a:tc>
                  <a:txBody>
                    <a:bodyPr/>
                    <a:lstStyle/>
                    <a:p>
                      <a:pPr>
                        <a:buNone/>
                      </a:pPr>
                      <a:r>
                        <a:rPr lang="en-US" sz="1000" b="1"/>
                        <a:t>~119 MW</a:t>
                      </a:r>
                      <a:r>
                        <a:rPr lang="en-US" sz="1000"/>
                        <a:t> (645×0.18 + 100×0.03)</a:t>
                      </a:r>
                    </a:p>
                  </a:txBody>
                  <a:tcPr marL="49447" marR="49447" marT="24724" marB="24724" anchor="ctr">
                    <a:lnL>
                      <a:noFill/>
                    </a:lnL>
                    <a:lnR>
                      <a:noFill/>
                    </a:lnR>
                    <a:lnT>
                      <a:noFill/>
                    </a:lnT>
                    <a:lnB>
                      <a:noFill/>
                    </a:lnB>
                    <a:noFill/>
                  </a:tcPr>
                </a:tc>
                <a:extLst>
                  <a:ext uri="{0D108BD9-81ED-4DB2-BD59-A6C34878D82A}">
                    <a16:rowId xmlns:a16="http://schemas.microsoft.com/office/drawing/2014/main" val="2360019385"/>
                  </a:ext>
                </a:extLst>
              </a:tr>
              <a:tr h="1384517">
                <a:tc>
                  <a:txBody>
                    <a:bodyPr/>
                    <a:lstStyle/>
                    <a:p>
                      <a:pPr>
                        <a:buNone/>
                      </a:pPr>
                      <a:r>
                        <a:rPr lang="en-US" sz="1000" b="1"/>
                        <a:t>Reality-adjusted</a:t>
                      </a:r>
                      <a:r>
                        <a:rPr lang="en-US" sz="1000"/>
                        <a:t> (add High Top 80 + Bakeoven 60 + </a:t>
                      </a:r>
                      <a:r>
                        <a:rPr lang="en-US" sz="1000" i="1"/>
                        <a:t>expected</a:t>
                      </a:r>
                      <a:r>
                        <a:rPr lang="en-US" sz="1000"/>
                        <a:t> partial Sunstone + small expected wind slice)</a:t>
                      </a:r>
                    </a:p>
                  </a:txBody>
                  <a:tcPr marL="49447" marR="49447" marT="24724" marB="24724" anchor="ctr">
                    <a:lnL>
                      <a:noFill/>
                    </a:lnL>
                    <a:lnR>
                      <a:noFill/>
                    </a:lnR>
                    <a:lnT>
                      <a:noFill/>
                    </a:lnT>
                    <a:lnB>
                      <a:noFill/>
                    </a:lnB>
                    <a:noFill/>
                  </a:tcPr>
                </a:tc>
                <a:tc>
                  <a:txBody>
                    <a:bodyPr/>
                    <a:lstStyle/>
                    <a:p>
                      <a:pPr>
                        <a:buNone/>
                      </a:pPr>
                      <a:r>
                        <a:rPr lang="en-US" sz="1000"/>
                        <a:t>1,225</a:t>
                      </a:r>
                    </a:p>
                  </a:txBody>
                  <a:tcPr marL="49447" marR="49447" marT="24724" marB="24724" anchor="ctr">
                    <a:lnL>
                      <a:noFill/>
                    </a:lnL>
                    <a:lnR>
                      <a:noFill/>
                    </a:lnR>
                    <a:lnT>
                      <a:noFill/>
                    </a:lnT>
                    <a:lnB>
                      <a:noFill/>
                    </a:lnB>
                    <a:noFill/>
                  </a:tcPr>
                </a:tc>
                <a:tc>
                  <a:txBody>
                    <a:bodyPr/>
                    <a:lstStyle/>
                    <a:p>
                      <a:pPr>
                        <a:buNone/>
                      </a:pPr>
                      <a:r>
                        <a:rPr lang="en-US" sz="1000"/>
                        <a:t>173</a:t>
                      </a:r>
                    </a:p>
                  </a:txBody>
                  <a:tcPr marL="49447" marR="49447" marT="24724" marB="24724" anchor="ctr">
                    <a:lnL>
                      <a:noFill/>
                    </a:lnL>
                    <a:lnR>
                      <a:noFill/>
                    </a:lnR>
                    <a:lnT>
                      <a:noFill/>
                    </a:lnT>
                    <a:lnB>
                      <a:noFill/>
                    </a:lnB>
                    <a:noFill/>
                  </a:tcPr>
                </a:tc>
                <a:tc>
                  <a:txBody>
                    <a:bodyPr/>
                    <a:lstStyle/>
                    <a:p>
                      <a:pPr>
                        <a:buNone/>
                      </a:pPr>
                      <a:r>
                        <a:rPr lang="en-US" sz="1000"/>
                        <a:t>100</a:t>
                      </a:r>
                    </a:p>
                  </a:txBody>
                  <a:tcPr marL="49447" marR="49447" marT="24724" marB="24724" anchor="ctr">
                    <a:lnL>
                      <a:noFill/>
                    </a:lnL>
                    <a:lnR>
                      <a:noFill/>
                    </a:lnR>
                    <a:lnT>
                      <a:noFill/>
                    </a:lnT>
                    <a:lnB>
                      <a:noFill/>
                    </a:lnB>
                    <a:noFill/>
                  </a:tcPr>
                </a:tc>
                <a:tc>
                  <a:txBody>
                    <a:bodyPr/>
                    <a:lstStyle/>
                    <a:p>
                      <a:pPr>
                        <a:buNone/>
                      </a:pPr>
                      <a:r>
                        <a:rPr lang="en-US" sz="1000"/>
                        <a:t>~2,514 – </a:t>
                      </a:r>
                      <a:r>
                        <a:rPr lang="en-US" sz="1000" b="1"/>
                        <a:t>2,906</a:t>
                      </a:r>
                      <a:r>
                        <a:rPr lang="en-US" sz="1000"/>
                        <a:t> – 3,298</a:t>
                      </a:r>
                    </a:p>
                  </a:txBody>
                  <a:tcPr marL="49447" marR="49447" marT="24724" marB="24724" anchor="ctr">
                    <a:lnL>
                      <a:noFill/>
                    </a:lnL>
                    <a:lnR>
                      <a:noFill/>
                    </a:lnR>
                    <a:lnT>
                      <a:noFill/>
                    </a:lnT>
                    <a:lnB>
                      <a:noFill/>
                    </a:lnB>
                    <a:noFill/>
                  </a:tcPr>
                </a:tc>
                <a:tc>
                  <a:txBody>
                    <a:bodyPr/>
                    <a:lstStyle/>
                    <a:p>
                      <a:pPr>
                        <a:buNone/>
                      </a:pPr>
                      <a:r>
                        <a:rPr lang="en-US" sz="1000" b="1"/>
                        <a:t>~239 MW</a:t>
                      </a:r>
                      <a:endParaRPr lang="en-US" sz="1000"/>
                    </a:p>
                  </a:txBody>
                  <a:tcPr marL="49447" marR="49447" marT="24724" marB="24724" anchor="ctr">
                    <a:lnL>
                      <a:noFill/>
                    </a:lnL>
                    <a:lnR>
                      <a:noFill/>
                    </a:lnR>
                    <a:lnT>
                      <a:noFill/>
                    </a:lnT>
                    <a:lnB>
                      <a:noFill/>
                    </a:lnB>
                    <a:noFill/>
                  </a:tcPr>
                </a:tc>
                <a:extLst>
                  <a:ext uri="{0D108BD9-81ED-4DB2-BD59-A6C34878D82A}">
                    <a16:rowId xmlns:a16="http://schemas.microsoft.com/office/drawing/2014/main" val="3700111487"/>
                  </a:ext>
                </a:extLst>
              </a:tr>
              <a:tr h="1087834">
                <a:tc>
                  <a:txBody>
                    <a:bodyPr/>
                    <a:lstStyle/>
                    <a:p>
                      <a:pPr>
                        <a:buNone/>
                      </a:pPr>
                      <a:r>
                        <a:rPr lang="en-US" sz="1000" b="1"/>
                        <a:t>IRP-optimistic</a:t>
                      </a:r>
                      <a:r>
                        <a:rPr lang="en-US" sz="1000"/>
                        <a:t> (Sunstone 1200 + Wagon Trail 500 + Obsidian 400 + Horse Heaven 1150 + the above)</a:t>
                      </a:r>
                    </a:p>
                  </a:txBody>
                  <a:tcPr marL="49447" marR="49447" marT="24724" marB="24724" anchor="ctr">
                    <a:lnL>
                      <a:noFill/>
                    </a:lnL>
                    <a:lnR>
                      <a:noFill/>
                    </a:lnR>
                    <a:lnT>
                      <a:noFill/>
                    </a:lnT>
                    <a:lnB>
                      <a:noFill/>
                    </a:lnB>
                    <a:noFill/>
                  </a:tcPr>
                </a:tc>
                <a:tc>
                  <a:txBody>
                    <a:bodyPr/>
                    <a:lstStyle/>
                    <a:p>
                      <a:pPr>
                        <a:buNone/>
                      </a:pPr>
                      <a:r>
                        <a:rPr lang="en-US" sz="1000"/>
                        <a:t>2,885</a:t>
                      </a:r>
                    </a:p>
                  </a:txBody>
                  <a:tcPr marL="49447" marR="49447" marT="24724" marB="24724" anchor="ctr">
                    <a:lnL>
                      <a:noFill/>
                    </a:lnL>
                    <a:lnR>
                      <a:noFill/>
                    </a:lnR>
                    <a:lnT>
                      <a:noFill/>
                    </a:lnT>
                    <a:lnB>
                      <a:noFill/>
                    </a:lnB>
                    <a:noFill/>
                  </a:tcPr>
                </a:tc>
                <a:tc>
                  <a:txBody>
                    <a:bodyPr/>
                    <a:lstStyle/>
                    <a:p>
                      <a:pPr>
                        <a:buNone/>
                      </a:pPr>
                      <a:r>
                        <a:rPr lang="en-US" sz="1000"/>
                        <a:t>1,150</a:t>
                      </a:r>
                    </a:p>
                  </a:txBody>
                  <a:tcPr marL="49447" marR="49447" marT="24724" marB="24724" anchor="ctr">
                    <a:lnL>
                      <a:noFill/>
                    </a:lnL>
                    <a:lnR>
                      <a:noFill/>
                    </a:lnR>
                    <a:lnT>
                      <a:noFill/>
                    </a:lnT>
                    <a:lnB>
                      <a:noFill/>
                    </a:lnB>
                    <a:noFill/>
                  </a:tcPr>
                </a:tc>
                <a:tc>
                  <a:txBody>
                    <a:bodyPr/>
                    <a:lstStyle/>
                    <a:p>
                      <a:pPr>
                        <a:buNone/>
                      </a:pPr>
                      <a:r>
                        <a:rPr lang="en-US" sz="1000"/>
                        <a:t>100</a:t>
                      </a:r>
                    </a:p>
                  </a:txBody>
                  <a:tcPr marL="49447" marR="49447" marT="24724" marB="24724" anchor="ctr">
                    <a:lnL>
                      <a:noFill/>
                    </a:lnL>
                    <a:lnR>
                      <a:noFill/>
                    </a:lnR>
                    <a:lnT>
                      <a:noFill/>
                    </a:lnT>
                    <a:lnB>
                      <a:noFill/>
                    </a:lnB>
                    <a:noFill/>
                  </a:tcPr>
                </a:tc>
                <a:tc>
                  <a:txBody>
                    <a:bodyPr/>
                    <a:lstStyle/>
                    <a:p>
                      <a:pPr>
                        <a:buNone/>
                      </a:pPr>
                      <a:r>
                        <a:rPr lang="en-US" sz="1000"/>
                        <a:t>~9,380 – </a:t>
                      </a:r>
                      <a:r>
                        <a:rPr lang="en-US" sz="1000" b="1"/>
                        <a:t>10,770</a:t>
                      </a:r>
                      <a:r>
                        <a:rPr lang="en-US" sz="1000"/>
                        <a:t> – 12,160</a:t>
                      </a:r>
                    </a:p>
                  </a:txBody>
                  <a:tcPr marL="49447" marR="49447" marT="24724" marB="24724" anchor="ctr">
                    <a:lnL>
                      <a:noFill/>
                    </a:lnL>
                    <a:lnR>
                      <a:noFill/>
                    </a:lnR>
                    <a:lnT>
                      <a:noFill/>
                    </a:lnT>
                    <a:lnB>
                      <a:noFill/>
                    </a:lnB>
                    <a:noFill/>
                  </a:tcPr>
                </a:tc>
                <a:tc>
                  <a:txBody>
                    <a:bodyPr/>
                    <a:lstStyle/>
                    <a:p>
                      <a:pPr>
                        <a:buNone/>
                      </a:pPr>
                      <a:r>
                        <a:rPr lang="en-US" sz="1000" b="1" dirty="0"/>
                        <a:t>~638 MW</a:t>
                      </a:r>
                      <a:endParaRPr lang="en-US" sz="1000" dirty="0"/>
                    </a:p>
                  </a:txBody>
                  <a:tcPr marL="49447" marR="49447" marT="24724" marB="24724" anchor="ctr">
                    <a:lnL>
                      <a:noFill/>
                    </a:lnL>
                    <a:lnR>
                      <a:noFill/>
                    </a:lnR>
                    <a:lnT>
                      <a:noFill/>
                    </a:lnT>
                    <a:lnB>
                      <a:noFill/>
                    </a:lnB>
                    <a:noFill/>
                  </a:tcPr>
                </a:tc>
                <a:extLst>
                  <a:ext uri="{0D108BD9-81ED-4DB2-BD59-A6C34878D82A}">
                    <a16:rowId xmlns:a16="http://schemas.microsoft.com/office/drawing/2014/main" val="1585210431"/>
                  </a:ext>
                </a:extLst>
              </a:tr>
            </a:tbl>
          </a:graphicData>
        </a:graphic>
      </p:graphicFrame>
    </p:spTree>
    <p:extLst>
      <p:ext uri="{BB962C8B-B14F-4D97-AF65-F5344CB8AC3E}">
        <p14:creationId xmlns:p14="http://schemas.microsoft.com/office/powerpoint/2010/main" val="2785932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A08D24-A615-21C0-BDB3-7BC318261746}"/>
              </a:ext>
            </a:extLst>
          </p:cNvPr>
          <p:cNvSpPr txBox="1"/>
          <p:nvPr/>
        </p:nvSpPr>
        <p:spPr>
          <a:xfrm>
            <a:off x="315819" y="335419"/>
            <a:ext cx="10699668" cy="6001643"/>
          </a:xfrm>
          <a:prstGeom prst="rect">
            <a:avLst/>
          </a:prstGeom>
          <a:noFill/>
        </p:spPr>
        <p:txBody>
          <a:bodyPr wrap="square">
            <a:spAutoFit/>
          </a:bodyPr>
          <a:lstStyle/>
          <a:p>
            <a:pPr>
              <a:buNone/>
            </a:pPr>
            <a:r>
              <a:rPr lang="en-US" sz="1600" b="1" dirty="0"/>
              <a:t>Summary of conclusions</a:t>
            </a:r>
          </a:p>
          <a:p>
            <a:pPr>
              <a:buNone/>
            </a:pPr>
            <a:endParaRPr lang="en-US" sz="1600" b="1" dirty="0"/>
          </a:p>
          <a:p>
            <a:pPr>
              <a:buFont typeface="Arial" panose="020B0604020202020204" pitchFamily="34" charset="0"/>
              <a:buChar char="•"/>
            </a:pPr>
            <a:r>
              <a:rPr lang="en-US" sz="1600" b="1" dirty="0"/>
              <a:t>The report does not provide an auditable build schedule.</a:t>
            </a:r>
            <a:r>
              <a:rPr lang="en-US" sz="1600" dirty="0"/>
              <a:t> It references high-level, aggregated additions (e.g., decade-scale totals) and simultaneously warns that assumptions are fragile. It does </a:t>
            </a:r>
            <a:r>
              <a:rPr lang="en-US" sz="1600" b="1" dirty="0"/>
              <a:t>not</a:t>
            </a:r>
            <a:r>
              <a:rPr lang="en-US" sz="1600" dirty="0"/>
              <a:t> give a project-by-project, year-by-year, by-type pipeline you can validate by permitting status, transmission readiness, and construction activity.</a:t>
            </a:r>
          </a:p>
          <a:p>
            <a:endParaRPr lang="en-US" sz="1600" dirty="0"/>
          </a:p>
          <a:p>
            <a:pPr>
              <a:buFont typeface="Arial" panose="020B0604020202020204" pitchFamily="34" charset="0"/>
              <a:buChar char="•"/>
            </a:pPr>
            <a:r>
              <a:rPr lang="en-US" sz="1600" b="1" dirty="0"/>
              <a:t>Interconnection queues are not forecasts.</a:t>
            </a:r>
            <a:r>
              <a:rPr lang="en-US" sz="1600" dirty="0"/>
              <a:t> Public queue research shows heavy attrition and long timelines; therefore, “GW in the queue” is weak evidence for “GW built by 2030.” The queue functions more like an application backlog than a credible delivery plan.</a:t>
            </a:r>
          </a:p>
          <a:p>
            <a:pPr>
              <a:buFont typeface="Arial" panose="020B0604020202020204" pitchFamily="34" charset="0"/>
              <a:buChar char="•"/>
            </a:pPr>
            <a:endParaRPr lang="en-US" sz="1600" dirty="0"/>
          </a:p>
          <a:p>
            <a:pPr>
              <a:buFont typeface="Arial" panose="020B0604020202020204" pitchFamily="34" charset="0"/>
              <a:buChar char="•"/>
            </a:pPr>
            <a:r>
              <a:rPr lang="en-US" sz="1600" b="1" dirty="0"/>
              <a:t>Public siting/commission evidence for WA/OR/ID by 2030 is thinner than “2–5 GW” implies.</a:t>
            </a:r>
            <a:r>
              <a:rPr lang="en-US" sz="1600" dirty="0"/>
              <a:t> When we restricted ourselves to what can be pointed to via siting-agency pages and regulator/utility documents (operating/under construction/scheduled), the “provable” near-term additions were much smaller than multi-GW narratives—unless you assume multiple large “approved/awaiting” projects actually mobilize and execute on time.</a:t>
            </a:r>
          </a:p>
          <a:p>
            <a:endParaRPr lang="en-US" sz="1600" dirty="0"/>
          </a:p>
          <a:p>
            <a:pPr>
              <a:buFont typeface="Arial" panose="020B0604020202020204" pitchFamily="34" charset="0"/>
              <a:buChar char="•"/>
            </a:pPr>
            <a:r>
              <a:rPr lang="en-US" sz="1600" b="1" dirty="0"/>
              <a:t>Nameplate MW headlines are misleading for adequacy.</a:t>
            </a:r>
            <a:r>
              <a:rPr lang="en-US" sz="1600" dirty="0"/>
              <a:t> Even if you accept a 2–5 GW nameplate buildout, the </a:t>
            </a:r>
            <a:r>
              <a:rPr lang="en-US" sz="1600" b="1" dirty="0"/>
              <a:t>effective winter capacity contribution</a:t>
            </a:r>
            <a:r>
              <a:rPr lang="en-US" sz="1600" dirty="0"/>
              <a:t> is far smaller because ELCC/capacity credit for wind/solar (and short-duration batteries) is low during the Pacific Northwest’s risk events (multi-day winter cold snaps). In other words: </a:t>
            </a:r>
            <a:r>
              <a:rPr lang="en-US" sz="1600" b="1" dirty="0"/>
              <a:t>GW nameplate does not close GW adequacy gaps</a:t>
            </a:r>
            <a:r>
              <a:rPr lang="en-US" sz="1600" dirty="0"/>
              <a:t> without firming, long-duration storage, and/or major deliverable transmission.</a:t>
            </a:r>
          </a:p>
          <a:p>
            <a:endParaRPr lang="en-US" sz="1600" dirty="0"/>
          </a:p>
          <a:p>
            <a:pPr>
              <a:buFont typeface="Arial" panose="020B0604020202020204" pitchFamily="34" charset="0"/>
              <a:buChar char="•"/>
            </a:pPr>
            <a:r>
              <a:rPr lang="en-US" sz="1600" b="1" dirty="0"/>
              <a:t>The “drive-around-and-see-it” test is the right rebuttal.</a:t>
            </a:r>
            <a:r>
              <a:rPr lang="en-US" sz="1600" dirty="0"/>
              <a:t> If the forecasted pipeline were real at the scale suggested, construction and transmission upgrade activity would be broadly visible. Instead, the observable landscape is dominated by permitting friction, litigation risk, upgrade cost/timeline constraints, and a large fraction of projects that never reach construction.</a:t>
            </a:r>
          </a:p>
        </p:txBody>
      </p:sp>
    </p:spTree>
    <p:extLst>
      <p:ext uri="{BB962C8B-B14F-4D97-AF65-F5344CB8AC3E}">
        <p14:creationId xmlns:p14="http://schemas.microsoft.com/office/powerpoint/2010/main" val="237827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CC31C5-B036-0F17-257F-4C62A22A078B}"/>
              </a:ext>
            </a:extLst>
          </p:cNvPr>
          <p:cNvSpPr txBox="1"/>
          <p:nvPr/>
        </p:nvSpPr>
        <p:spPr>
          <a:xfrm>
            <a:off x="1383957" y="1143685"/>
            <a:ext cx="9242854" cy="3231654"/>
          </a:xfrm>
          <a:prstGeom prst="rect">
            <a:avLst/>
          </a:prstGeom>
          <a:noFill/>
        </p:spPr>
        <p:txBody>
          <a:bodyPr wrap="square">
            <a:spAutoFit/>
          </a:bodyPr>
          <a:lstStyle/>
          <a:p>
            <a:pPr algn="ctr"/>
            <a:r>
              <a:rPr lang="en-US" i="1" dirty="0"/>
              <a:t>OPALCO Member Survey on Energy Reliability and Local Renewable Development</a:t>
            </a:r>
            <a:endParaRPr lang="en-US" dirty="0"/>
          </a:p>
          <a:p>
            <a:pPr algn="ctr"/>
            <a:r>
              <a:rPr lang="en-US" i="1" dirty="0"/>
              <a:t>December 2025</a:t>
            </a:r>
            <a:endParaRPr lang="en-US" dirty="0"/>
          </a:p>
          <a:p>
            <a:pPr algn="ctr">
              <a:buNone/>
            </a:pPr>
            <a:endParaRPr lang="en-US" sz="2400" i="1" dirty="0">
              <a:solidFill>
                <a:srgbClr val="0E0E0E"/>
              </a:solidFill>
              <a:effectLst/>
              <a:latin typeface=".AppleSystemUIFont"/>
            </a:endParaRPr>
          </a:p>
          <a:p>
            <a:pPr algn="ctr">
              <a:buNone/>
            </a:pPr>
            <a:endParaRPr lang="en-US" sz="2400" i="1" dirty="0">
              <a:solidFill>
                <a:srgbClr val="0E0E0E"/>
              </a:solidFill>
              <a:latin typeface=".AppleSystemUIFont"/>
            </a:endParaRPr>
          </a:p>
          <a:p>
            <a:pPr algn="ctr">
              <a:buNone/>
            </a:pPr>
            <a:endParaRPr lang="en-US" sz="2400" i="1" dirty="0">
              <a:solidFill>
                <a:srgbClr val="0E0E0E"/>
              </a:solidFill>
              <a:effectLst/>
              <a:latin typeface=".AppleSystemUIFont"/>
            </a:endParaRPr>
          </a:p>
          <a:p>
            <a:pPr algn="ctr">
              <a:buNone/>
            </a:pPr>
            <a:r>
              <a:rPr lang="en-US" sz="2400" i="1" dirty="0">
                <a:solidFill>
                  <a:srgbClr val="0E0E0E"/>
                </a:solidFill>
                <a:effectLst/>
                <a:latin typeface=".AppleSystemUIFont"/>
              </a:rPr>
              <a:t>“</a:t>
            </a:r>
            <a:r>
              <a:rPr lang="en-US" sz="2400" b="1" i="1" dirty="0">
                <a:solidFill>
                  <a:srgbClr val="0E0E0E"/>
                </a:solidFill>
                <a:effectLst/>
                <a:latin typeface=".AppleSystemUIFont"/>
              </a:rPr>
              <a:t>Stop using scare tactics</a:t>
            </a:r>
            <a:r>
              <a:rPr lang="en-US" sz="2400" i="1" dirty="0">
                <a:solidFill>
                  <a:srgbClr val="0E0E0E"/>
                </a:solidFill>
                <a:effectLst/>
                <a:latin typeface=".AppleSystemUIFont"/>
              </a:rPr>
              <a:t> like those in this survey….” </a:t>
            </a:r>
          </a:p>
          <a:p>
            <a:pPr algn="ctr">
              <a:buNone/>
            </a:pPr>
            <a:endParaRPr lang="en-US" sz="2400" i="1" dirty="0">
              <a:solidFill>
                <a:srgbClr val="0E0E0E"/>
              </a:solidFill>
              <a:latin typeface=".AppleSystemUIFont"/>
            </a:endParaRPr>
          </a:p>
          <a:p>
            <a:pPr algn="ctr">
              <a:buNone/>
            </a:pPr>
            <a:endParaRPr lang="en-US" sz="2400" i="1" dirty="0">
              <a:solidFill>
                <a:srgbClr val="0E0E0E"/>
              </a:solidFill>
              <a:effectLst/>
              <a:latin typeface=".AppleSystemUIFont"/>
            </a:endParaRPr>
          </a:p>
          <a:p>
            <a:pPr algn="ctr">
              <a:buNone/>
            </a:pPr>
            <a:r>
              <a:rPr lang="en-US" sz="2400" i="1" dirty="0">
                <a:solidFill>
                  <a:srgbClr val="0E0E0E"/>
                </a:solidFill>
                <a:latin typeface=".AppleSystemUIFont"/>
              </a:rPr>
              <a:t>Hmmm?  What is there to be scared of…</a:t>
            </a:r>
            <a:endParaRPr lang="en-US" sz="2400" i="1" dirty="0">
              <a:solidFill>
                <a:srgbClr val="0E0E0E"/>
              </a:solidFill>
              <a:effectLst/>
              <a:latin typeface=".AppleSystemUIFont"/>
            </a:endParaRPr>
          </a:p>
        </p:txBody>
      </p:sp>
    </p:spTree>
    <p:extLst>
      <p:ext uri="{BB962C8B-B14F-4D97-AF65-F5344CB8AC3E}">
        <p14:creationId xmlns:p14="http://schemas.microsoft.com/office/powerpoint/2010/main" val="2603206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030CC9-251C-81B0-AE46-74C68118ABEA}"/>
              </a:ext>
            </a:extLst>
          </p:cNvPr>
          <p:cNvSpPr txBox="1"/>
          <p:nvPr/>
        </p:nvSpPr>
        <p:spPr>
          <a:xfrm>
            <a:off x="2393607" y="1136821"/>
            <a:ext cx="7404785" cy="4093428"/>
          </a:xfrm>
          <a:prstGeom prst="rect">
            <a:avLst/>
          </a:prstGeom>
          <a:noFill/>
        </p:spPr>
        <p:txBody>
          <a:bodyPr wrap="square">
            <a:spAutoFit/>
          </a:bodyPr>
          <a:lstStyle/>
          <a:p>
            <a:pPr>
              <a:buNone/>
            </a:pPr>
            <a:r>
              <a:rPr lang="en-US" sz="2000" dirty="0">
                <a:solidFill>
                  <a:srgbClr val="0E0E0E"/>
                </a:solidFill>
                <a:effectLst/>
                <a:latin typeface=".AppleSystemUIFont"/>
              </a:rPr>
              <a:t>Washington’s statutory 2030 target is </a:t>
            </a:r>
            <a:r>
              <a:rPr lang="en-US" sz="2000" b="1" dirty="0">
                <a:solidFill>
                  <a:srgbClr val="0E0E0E"/>
                </a:solidFill>
                <a:effectLst/>
                <a:latin typeface=".AppleSystemUIFont"/>
              </a:rPr>
              <a:t>50 MMT </a:t>
            </a:r>
            <a:r>
              <a:rPr lang="en-US" sz="2000" b="1" dirty="0" err="1">
                <a:solidFill>
                  <a:srgbClr val="0E0E0E"/>
                </a:solidFill>
                <a:effectLst/>
                <a:latin typeface=".AppleSystemUIFont"/>
              </a:rPr>
              <a:t>CO₂e</a:t>
            </a:r>
            <a:r>
              <a:rPr lang="en-US" sz="2000" b="1" dirty="0">
                <a:solidFill>
                  <a:srgbClr val="0E0E0E"/>
                </a:solidFill>
                <a:effectLst/>
                <a:latin typeface=".AppleSystemUIFont"/>
              </a:rPr>
              <a:t> (45% below 1990)</a:t>
            </a:r>
            <a:r>
              <a:rPr lang="en-US" sz="2000" dirty="0">
                <a:solidFill>
                  <a:srgbClr val="0E0E0E"/>
                </a:solidFill>
                <a:effectLst/>
                <a:latin typeface=".AppleSystemUIFont"/>
              </a:rPr>
              <a:t>. </a:t>
            </a:r>
          </a:p>
          <a:p>
            <a:pPr>
              <a:buNone/>
            </a:pPr>
            <a:endParaRPr lang="en-US" sz="2000" dirty="0">
              <a:solidFill>
                <a:srgbClr val="0E0E0E"/>
              </a:solidFill>
              <a:latin typeface=".AppleSystemUIFont"/>
            </a:endParaRPr>
          </a:p>
          <a:p>
            <a:pPr>
              <a:buNone/>
            </a:pPr>
            <a:r>
              <a:rPr lang="en-US" sz="2000" dirty="0">
                <a:solidFill>
                  <a:srgbClr val="0E0E0E"/>
                </a:solidFill>
                <a:effectLst/>
                <a:latin typeface=".AppleSystemUIFont"/>
              </a:rPr>
              <a:t>The latest audited inventory shows </a:t>
            </a:r>
            <a:r>
              <a:rPr lang="en-US" sz="2000" b="1" dirty="0">
                <a:solidFill>
                  <a:srgbClr val="0E0E0E"/>
                </a:solidFill>
                <a:effectLst/>
                <a:latin typeface=".AppleSystemUIFont"/>
              </a:rPr>
              <a:t>96.1 MMT in 2021</a:t>
            </a:r>
            <a:r>
              <a:rPr lang="en-US" sz="2000" dirty="0">
                <a:solidFill>
                  <a:srgbClr val="0E0E0E"/>
                </a:solidFill>
                <a:effectLst/>
                <a:latin typeface=".AppleSystemUIFont"/>
              </a:rPr>
              <a:t>, implying a required reduction of </a:t>
            </a:r>
            <a:r>
              <a:rPr lang="en-US" sz="2000" b="1" dirty="0">
                <a:solidFill>
                  <a:srgbClr val="0E0E0E"/>
                </a:solidFill>
                <a:effectLst/>
                <a:latin typeface=".AppleSystemUIFont"/>
              </a:rPr>
              <a:t>~46 MMT by 2030 (~5.1 MMT/yr)</a:t>
            </a:r>
            <a:r>
              <a:rPr lang="en-US" sz="2000" dirty="0">
                <a:solidFill>
                  <a:srgbClr val="0E0E0E"/>
                </a:solidFill>
                <a:effectLst/>
                <a:latin typeface=".AppleSystemUIFont"/>
              </a:rPr>
              <a:t>. </a:t>
            </a:r>
          </a:p>
          <a:p>
            <a:pPr>
              <a:buNone/>
            </a:pPr>
            <a:endParaRPr lang="en-US" sz="2000" dirty="0">
              <a:solidFill>
                <a:srgbClr val="0E0E0E"/>
              </a:solidFill>
              <a:latin typeface=".AppleSystemUIFont"/>
            </a:endParaRPr>
          </a:p>
          <a:p>
            <a:pPr>
              <a:buNone/>
            </a:pPr>
            <a:r>
              <a:rPr lang="en-US" sz="2000" dirty="0">
                <a:solidFill>
                  <a:srgbClr val="0E0E0E"/>
                </a:solidFill>
                <a:effectLst/>
                <a:latin typeface=".AppleSystemUIFont"/>
              </a:rPr>
              <a:t>Electricity is </a:t>
            </a:r>
            <a:r>
              <a:rPr lang="en-US" sz="2000" b="1" dirty="0">
                <a:solidFill>
                  <a:srgbClr val="0E0E0E"/>
                </a:solidFill>
                <a:effectLst/>
                <a:latin typeface=".AppleSystemUIFont"/>
              </a:rPr>
              <a:t>~19.5%</a:t>
            </a:r>
            <a:r>
              <a:rPr lang="en-US" sz="2000" dirty="0">
                <a:solidFill>
                  <a:srgbClr val="0E0E0E"/>
                </a:solidFill>
                <a:effectLst/>
                <a:latin typeface=".AppleSystemUIFont"/>
              </a:rPr>
              <a:t> of emissions (18.7 MMT in 2021), so even rapid grid decarbonization cannot achieve the economywide target without large, concurrent reductions in transportation and buildings. </a:t>
            </a:r>
          </a:p>
          <a:p>
            <a:pPr>
              <a:buNone/>
            </a:pPr>
            <a:endParaRPr lang="en-US" sz="2000" dirty="0">
              <a:solidFill>
                <a:srgbClr val="0E0E0E"/>
              </a:solidFill>
              <a:latin typeface=".AppleSystemUIFont"/>
            </a:endParaRPr>
          </a:p>
          <a:p>
            <a:pPr>
              <a:buNone/>
            </a:pPr>
            <a:r>
              <a:rPr lang="en-US" sz="2000" dirty="0">
                <a:solidFill>
                  <a:srgbClr val="0E0E0E"/>
                </a:solidFill>
                <a:effectLst/>
                <a:latin typeface=".AppleSystemUIFont"/>
              </a:rPr>
              <a:t>Meanwhile, public siting and permitting timelines for major clean resources and transmission do not currently provide a verifiable, construction-backed pathway consistent with the pace required</a:t>
            </a:r>
            <a:r>
              <a:rPr lang="en-US" dirty="0">
                <a:solidFill>
                  <a:srgbClr val="0E0E0E"/>
                </a:solidFill>
                <a:effectLst/>
                <a:latin typeface=".AppleSystemUIFont"/>
              </a:rPr>
              <a:t>.</a:t>
            </a:r>
          </a:p>
        </p:txBody>
      </p:sp>
    </p:spTree>
    <p:extLst>
      <p:ext uri="{BB962C8B-B14F-4D97-AF65-F5344CB8AC3E}">
        <p14:creationId xmlns:p14="http://schemas.microsoft.com/office/powerpoint/2010/main" val="89861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and numbers&#10;&#10;AI-generated content may be incorrect.">
            <a:extLst>
              <a:ext uri="{FF2B5EF4-FFF2-40B4-BE49-F238E27FC236}">
                <a16:creationId xmlns:a16="http://schemas.microsoft.com/office/drawing/2014/main" id="{84F0C4DE-9FDA-1E18-ACD0-338E328FED8A}"/>
              </a:ext>
            </a:extLst>
          </p:cNvPr>
          <p:cNvPicPr>
            <a:picLocks noChangeAspect="1"/>
          </p:cNvPicPr>
          <p:nvPr/>
        </p:nvPicPr>
        <p:blipFill>
          <a:blip r:embed="rId2"/>
          <a:stretch>
            <a:fillRect/>
          </a:stretch>
        </p:blipFill>
        <p:spPr>
          <a:xfrm>
            <a:off x="1660236" y="0"/>
            <a:ext cx="7042727" cy="6858000"/>
          </a:xfrm>
          <a:prstGeom prst="rect">
            <a:avLst/>
          </a:prstGeom>
        </p:spPr>
      </p:pic>
      <p:graphicFrame>
        <p:nvGraphicFramePr>
          <p:cNvPr id="2" name="Table 1">
            <a:extLst>
              <a:ext uri="{FF2B5EF4-FFF2-40B4-BE49-F238E27FC236}">
                <a16:creationId xmlns:a16="http://schemas.microsoft.com/office/drawing/2014/main" id="{A1711190-BCB1-3223-1BEC-3884A9714F5B}"/>
              </a:ext>
            </a:extLst>
          </p:cNvPr>
          <p:cNvGraphicFramePr>
            <a:graphicFrameLocks noGrp="1"/>
          </p:cNvGraphicFramePr>
          <p:nvPr>
            <p:extLst>
              <p:ext uri="{D42A27DB-BD31-4B8C-83A1-F6EECF244321}">
                <p14:modId xmlns:p14="http://schemas.microsoft.com/office/powerpoint/2010/main" val="2927772937"/>
              </p:ext>
            </p:extLst>
          </p:nvPr>
        </p:nvGraphicFramePr>
        <p:xfrm>
          <a:off x="5414330" y="312821"/>
          <a:ext cx="6400680" cy="1493520"/>
        </p:xfrm>
        <a:graphic>
          <a:graphicData uri="http://schemas.openxmlformats.org/drawingml/2006/table">
            <a:tbl>
              <a:tblPr/>
              <a:tblGrid>
                <a:gridCol w="1600170">
                  <a:extLst>
                    <a:ext uri="{9D8B030D-6E8A-4147-A177-3AD203B41FA5}">
                      <a16:colId xmlns:a16="http://schemas.microsoft.com/office/drawing/2014/main" val="744601203"/>
                    </a:ext>
                  </a:extLst>
                </a:gridCol>
                <a:gridCol w="1523505">
                  <a:extLst>
                    <a:ext uri="{9D8B030D-6E8A-4147-A177-3AD203B41FA5}">
                      <a16:colId xmlns:a16="http://schemas.microsoft.com/office/drawing/2014/main" val="481753224"/>
                    </a:ext>
                  </a:extLst>
                </a:gridCol>
                <a:gridCol w="1676835">
                  <a:extLst>
                    <a:ext uri="{9D8B030D-6E8A-4147-A177-3AD203B41FA5}">
                      <a16:colId xmlns:a16="http://schemas.microsoft.com/office/drawing/2014/main" val="2262723260"/>
                    </a:ext>
                  </a:extLst>
                </a:gridCol>
                <a:gridCol w="1600170">
                  <a:extLst>
                    <a:ext uri="{9D8B030D-6E8A-4147-A177-3AD203B41FA5}">
                      <a16:colId xmlns:a16="http://schemas.microsoft.com/office/drawing/2014/main" val="2325099330"/>
                    </a:ext>
                  </a:extLst>
                </a:gridCol>
              </a:tblGrid>
              <a:tr h="0">
                <a:tc>
                  <a:txBody>
                    <a:bodyPr/>
                    <a:lstStyle/>
                    <a:p>
                      <a:pPr>
                        <a:buNone/>
                      </a:pPr>
                      <a:br>
                        <a:rPr lang="en-US" dirty="0">
                          <a:effectLst/>
                          <a:latin typeface="Helvetica" pitchFamily="2" charset="0"/>
                        </a:rPr>
                      </a:br>
                      <a:endParaRPr lang="en-US" dirty="0">
                        <a:effectLst/>
                        <a:latin typeface="Helvetica" pitchFamily="2" charset="0"/>
                      </a:endParaRPr>
                    </a:p>
                  </a:txBody>
                  <a:tcPr marL="0" marR="0" marT="0" marB="0">
                    <a:lnL>
                      <a:noFill/>
                    </a:lnL>
                    <a:lnR>
                      <a:noFill/>
                    </a:lnR>
                    <a:lnT>
                      <a:noFill/>
                    </a:lnT>
                    <a:lnB>
                      <a:noFill/>
                    </a:lnB>
                    <a:noFill/>
                  </a:tcPr>
                </a:tc>
                <a:tc>
                  <a:txBody>
                    <a:bodyPr/>
                    <a:lstStyle/>
                    <a:p>
                      <a:pPr>
                        <a:buNone/>
                      </a:pPr>
                      <a:br>
                        <a:rPr lang="en-US">
                          <a:effectLst/>
                          <a:latin typeface="Helvetica" pitchFamily="2" charset="0"/>
                        </a:rPr>
                      </a:br>
                      <a:endParaRPr lang="en-US">
                        <a:effectLst/>
                        <a:latin typeface="Helvetica" pitchFamily="2" charset="0"/>
                      </a:endParaRPr>
                    </a:p>
                  </a:txBody>
                  <a:tcPr marL="0" marR="0" marT="0" marB="0">
                    <a:lnL>
                      <a:noFill/>
                    </a:lnL>
                    <a:lnR>
                      <a:noFill/>
                    </a:lnR>
                    <a:lnT>
                      <a:noFill/>
                    </a:lnT>
                    <a:lnB>
                      <a:noFill/>
                    </a:lnB>
                    <a:noFill/>
                  </a:tcPr>
                </a:tc>
                <a:tc>
                  <a:txBody>
                    <a:bodyPr/>
                    <a:lstStyle/>
                    <a:p>
                      <a:pPr>
                        <a:buNone/>
                      </a:pPr>
                      <a:r>
                        <a:rPr lang="en-US" sz="1600" dirty="0">
                          <a:effectLst/>
                          <a:latin typeface="Helvetica" pitchFamily="2" charset="0"/>
                        </a:rPr>
                        <a:t>Project/lease: 3,195 sq mi (2.04M acres)</a:t>
                      </a:r>
                    </a:p>
                    <a:p>
                      <a:pPr>
                        <a:buNone/>
                      </a:pPr>
                      <a:r>
                        <a:rPr lang="en-US" sz="1600" dirty="0">
                          <a:effectLst/>
                          <a:latin typeface="Helvetica" pitchFamily="2" charset="0"/>
                        </a:rPr>
                        <a:t>Direct: 337 sq mi (216k acres)</a:t>
                      </a:r>
                    </a:p>
                  </a:txBody>
                  <a:tcPr marL="0" marR="0" marT="0" marB="0">
                    <a:lnL>
                      <a:noFill/>
                    </a:lnL>
                    <a:lnR>
                      <a:noFill/>
                    </a:lnR>
                    <a:lnT>
                      <a:noFill/>
                    </a:lnT>
                    <a:lnB>
                      <a:noFill/>
                    </a:lnB>
                    <a:noFill/>
                  </a:tcPr>
                </a:tc>
                <a:tc>
                  <a:txBody>
                    <a:bodyPr/>
                    <a:lstStyle/>
                    <a:p>
                      <a:pPr>
                        <a:buNone/>
                      </a:pPr>
                      <a:r>
                        <a:rPr lang="en-US" sz="1600" dirty="0">
                          <a:effectLst/>
                          <a:latin typeface="Helvetica" pitchFamily="2" charset="0"/>
                        </a:rPr>
                        <a:t>        ~$70-$80B</a:t>
                      </a:r>
                    </a:p>
                    <a:p>
                      <a:pPr>
                        <a:buNone/>
                      </a:pPr>
                      <a:r>
                        <a:rPr lang="en-US" sz="1600" dirty="0">
                          <a:effectLst/>
                          <a:latin typeface="Helvetica" pitchFamily="2" charset="0"/>
                        </a:rPr>
                        <a:t>        (generation</a:t>
                      </a:r>
                    </a:p>
                    <a:p>
                      <a:pPr>
                        <a:buNone/>
                      </a:pPr>
                      <a:r>
                        <a:rPr lang="en-US" sz="1600" dirty="0">
                          <a:effectLst/>
                          <a:latin typeface="Helvetica" pitchFamily="2" charset="0"/>
                        </a:rPr>
                        <a:t>          only)</a:t>
                      </a:r>
                    </a:p>
                  </a:txBody>
                  <a:tcPr marL="0" marR="0" marT="0" marB="0">
                    <a:lnL>
                      <a:noFill/>
                    </a:lnL>
                    <a:lnR>
                      <a:noFill/>
                    </a:lnR>
                    <a:lnT>
                      <a:noFill/>
                    </a:lnT>
                    <a:lnB>
                      <a:noFill/>
                    </a:lnB>
                    <a:noFill/>
                  </a:tcPr>
                </a:tc>
                <a:extLst>
                  <a:ext uri="{0D108BD9-81ED-4DB2-BD59-A6C34878D82A}">
                    <a16:rowId xmlns:a16="http://schemas.microsoft.com/office/drawing/2014/main" val="4153252660"/>
                  </a:ext>
                </a:extLst>
              </a:tr>
              <a:tr h="0">
                <a:tc>
                  <a:txBody>
                    <a:bodyPr/>
                    <a:lstStyle/>
                    <a:p>
                      <a:pPr>
                        <a:buNone/>
                      </a:pPr>
                      <a:endParaRPr lang="en-US" dirty="0">
                        <a:effectLst/>
                        <a:latin typeface="Helvetica" pitchFamily="2" charset="0"/>
                      </a:endParaRPr>
                    </a:p>
                  </a:txBody>
                  <a:tcPr marL="0" marR="0" marT="0" marB="0">
                    <a:lnL>
                      <a:noFill/>
                    </a:lnL>
                    <a:lnR>
                      <a:noFill/>
                    </a:lnR>
                    <a:lnT>
                      <a:noFill/>
                    </a:lnT>
                    <a:lnB>
                      <a:noFill/>
                    </a:lnB>
                    <a:noFill/>
                  </a:tcPr>
                </a:tc>
                <a:tc>
                  <a:txBody>
                    <a:bodyPr/>
                    <a:lstStyle/>
                    <a:p>
                      <a:pPr>
                        <a:buNone/>
                      </a:pPr>
                      <a:endParaRPr lang="en-US">
                        <a:effectLst/>
                        <a:latin typeface="Helvetica" pitchFamily="2" charset="0"/>
                      </a:endParaRPr>
                    </a:p>
                  </a:txBody>
                  <a:tcPr marL="0" marR="0" marT="0" marB="0">
                    <a:lnL>
                      <a:noFill/>
                    </a:lnL>
                    <a:lnR>
                      <a:noFill/>
                    </a:lnR>
                    <a:lnT>
                      <a:noFill/>
                    </a:lnT>
                    <a:lnB>
                      <a:noFill/>
                    </a:lnB>
                    <a:noFill/>
                  </a:tcPr>
                </a:tc>
                <a:tc>
                  <a:txBody>
                    <a:bodyPr/>
                    <a:lstStyle/>
                    <a:p>
                      <a:pPr>
                        <a:buNone/>
                      </a:pPr>
                      <a:endParaRPr lang="en-US">
                        <a:effectLst/>
                        <a:latin typeface="Helvetica" pitchFamily="2" charset="0"/>
                      </a:endParaRPr>
                    </a:p>
                  </a:txBody>
                  <a:tcPr marL="0" marR="0" marT="0" marB="0">
                    <a:lnL>
                      <a:noFill/>
                    </a:lnL>
                    <a:lnR>
                      <a:noFill/>
                    </a:lnR>
                    <a:lnT>
                      <a:noFill/>
                    </a:lnT>
                    <a:lnB>
                      <a:noFill/>
                    </a:lnB>
                    <a:noFill/>
                  </a:tcPr>
                </a:tc>
                <a:tc>
                  <a:txBody>
                    <a:bodyPr/>
                    <a:lstStyle/>
                    <a:p>
                      <a:pPr>
                        <a:buNone/>
                      </a:pPr>
                      <a:endParaRPr lang="en-US" dirty="0">
                        <a:effectLst/>
                        <a:latin typeface="Helvetica" pitchFamily="2" charset="0"/>
                      </a:endParaRPr>
                    </a:p>
                  </a:txBody>
                  <a:tcPr marL="0" marR="0" marT="0" marB="0">
                    <a:lnL>
                      <a:noFill/>
                    </a:lnL>
                    <a:lnR>
                      <a:noFill/>
                    </a:lnR>
                    <a:lnT>
                      <a:noFill/>
                    </a:lnT>
                    <a:lnB>
                      <a:noFill/>
                    </a:lnB>
                    <a:noFill/>
                  </a:tcPr>
                </a:tc>
                <a:extLst>
                  <a:ext uri="{0D108BD9-81ED-4DB2-BD59-A6C34878D82A}">
                    <a16:rowId xmlns:a16="http://schemas.microsoft.com/office/drawing/2014/main" val="3666281504"/>
                  </a:ext>
                </a:extLst>
              </a:tr>
            </a:tbl>
          </a:graphicData>
        </a:graphic>
      </p:graphicFrame>
      <p:graphicFrame>
        <p:nvGraphicFramePr>
          <p:cNvPr id="4" name="Table 3">
            <a:extLst>
              <a:ext uri="{FF2B5EF4-FFF2-40B4-BE49-F238E27FC236}">
                <a16:creationId xmlns:a16="http://schemas.microsoft.com/office/drawing/2014/main" id="{B9A469FF-53AB-4995-4F20-4B8FEB793263}"/>
              </a:ext>
            </a:extLst>
          </p:cNvPr>
          <p:cNvGraphicFramePr>
            <a:graphicFrameLocks noGrp="1"/>
          </p:cNvGraphicFramePr>
          <p:nvPr>
            <p:extLst>
              <p:ext uri="{D42A27DB-BD31-4B8C-83A1-F6EECF244321}">
                <p14:modId xmlns:p14="http://schemas.microsoft.com/office/powerpoint/2010/main" val="278884010"/>
              </p:ext>
            </p:extLst>
          </p:nvPr>
        </p:nvGraphicFramePr>
        <p:xfrm>
          <a:off x="3272649" y="1806341"/>
          <a:ext cx="10515600" cy="975360"/>
        </p:xfrm>
        <a:graphic>
          <a:graphicData uri="http://schemas.openxmlformats.org/drawingml/2006/table">
            <a:tbl>
              <a:tblPr/>
              <a:tblGrid>
                <a:gridCol w="2628900">
                  <a:extLst>
                    <a:ext uri="{9D8B030D-6E8A-4147-A177-3AD203B41FA5}">
                      <a16:colId xmlns:a16="http://schemas.microsoft.com/office/drawing/2014/main" val="168199154"/>
                    </a:ext>
                  </a:extLst>
                </a:gridCol>
                <a:gridCol w="2628900">
                  <a:extLst>
                    <a:ext uri="{9D8B030D-6E8A-4147-A177-3AD203B41FA5}">
                      <a16:colId xmlns:a16="http://schemas.microsoft.com/office/drawing/2014/main" val="2176542339"/>
                    </a:ext>
                  </a:extLst>
                </a:gridCol>
                <a:gridCol w="2628900">
                  <a:extLst>
                    <a:ext uri="{9D8B030D-6E8A-4147-A177-3AD203B41FA5}">
                      <a16:colId xmlns:a16="http://schemas.microsoft.com/office/drawing/2014/main" val="3492339141"/>
                    </a:ext>
                  </a:extLst>
                </a:gridCol>
                <a:gridCol w="2628900">
                  <a:extLst>
                    <a:ext uri="{9D8B030D-6E8A-4147-A177-3AD203B41FA5}">
                      <a16:colId xmlns:a16="http://schemas.microsoft.com/office/drawing/2014/main" val="2741109220"/>
                    </a:ext>
                  </a:extLst>
                </a:gridCol>
              </a:tblGrid>
              <a:tr h="0">
                <a:tc>
                  <a:txBody>
                    <a:bodyPr/>
                    <a:lstStyle/>
                    <a:p>
                      <a:pPr>
                        <a:buNone/>
                      </a:pPr>
                      <a:br>
                        <a:rPr lang="en-US">
                          <a:effectLst/>
                          <a:latin typeface="Helvetica" pitchFamily="2" charset="0"/>
                        </a:rPr>
                      </a:br>
                      <a:endParaRPr lang="en-US">
                        <a:effectLst/>
                        <a:latin typeface="Helvetica" pitchFamily="2" charset="0"/>
                      </a:endParaRPr>
                    </a:p>
                  </a:txBody>
                  <a:tcPr marL="0" marR="0" marT="0" marB="0">
                    <a:lnL>
                      <a:noFill/>
                    </a:lnL>
                    <a:lnR>
                      <a:noFill/>
                    </a:lnR>
                    <a:lnT>
                      <a:noFill/>
                    </a:lnT>
                    <a:lnB>
                      <a:noFill/>
                    </a:lnB>
                    <a:noFill/>
                  </a:tcPr>
                </a:tc>
                <a:tc>
                  <a:txBody>
                    <a:bodyPr/>
                    <a:lstStyle/>
                    <a:p>
                      <a:pPr>
                        <a:buNone/>
                      </a:pPr>
                      <a:br>
                        <a:rPr lang="en-US">
                          <a:effectLst/>
                          <a:latin typeface="Helvetica" pitchFamily="2" charset="0"/>
                        </a:rPr>
                      </a:br>
                      <a:endParaRPr lang="en-US">
                        <a:effectLst/>
                        <a:latin typeface="Helvetica" pitchFamily="2" charset="0"/>
                      </a:endParaRPr>
                    </a:p>
                  </a:txBody>
                  <a:tcPr marL="0" marR="0" marT="0" marB="0">
                    <a:lnL>
                      <a:noFill/>
                    </a:lnL>
                    <a:lnR>
                      <a:noFill/>
                    </a:lnR>
                    <a:lnT>
                      <a:noFill/>
                    </a:lnT>
                    <a:lnB>
                      <a:noFill/>
                    </a:lnB>
                    <a:noFill/>
                  </a:tcPr>
                </a:tc>
                <a:tc>
                  <a:txBody>
                    <a:bodyPr/>
                    <a:lstStyle/>
                    <a:p>
                      <a:pPr>
                        <a:buNone/>
                      </a:pPr>
                      <a:r>
                        <a:rPr lang="en-US" sz="1600" dirty="0">
                          <a:effectLst/>
                          <a:latin typeface="Helvetica" pitchFamily="2" charset="0"/>
                        </a:rPr>
                        <a:t>Project/lease: 4,154 sq mi (2.66M acres)</a:t>
                      </a:r>
                    </a:p>
                    <a:p>
                      <a:pPr>
                        <a:buNone/>
                      </a:pPr>
                      <a:r>
                        <a:rPr lang="en-US" sz="1600" dirty="0">
                          <a:effectLst/>
                          <a:latin typeface="Helvetica" pitchFamily="2" charset="0"/>
                        </a:rPr>
                        <a:t>Direct: 438 sq mi (280k acres)</a:t>
                      </a:r>
                    </a:p>
                  </a:txBody>
                  <a:tcPr marL="0" marR="0" marT="0" marB="0">
                    <a:lnL>
                      <a:noFill/>
                    </a:lnL>
                    <a:lnR>
                      <a:noFill/>
                    </a:lnR>
                    <a:lnT>
                      <a:noFill/>
                    </a:lnT>
                    <a:lnB>
                      <a:noFill/>
                    </a:lnB>
                    <a:noFill/>
                  </a:tcPr>
                </a:tc>
                <a:tc>
                  <a:txBody>
                    <a:bodyPr/>
                    <a:lstStyle/>
                    <a:p>
                      <a:pPr>
                        <a:buNone/>
                      </a:pPr>
                      <a:r>
                        <a:rPr lang="en-US" sz="1600" dirty="0">
                          <a:effectLst/>
                          <a:latin typeface="Helvetica" pitchFamily="2" charset="0"/>
                        </a:rPr>
                        <a:t>~$275B</a:t>
                      </a:r>
                    </a:p>
                  </a:txBody>
                  <a:tcPr marL="0" marR="0" marT="0" marB="0">
                    <a:lnL>
                      <a:noFill/>
                    </a:lnL>
                    <a:lnR>
                      <a:noFill/>
                    </a:lnR>
                    <a:lnT>
                      <a:noFill/>
                    </a:lnT>
                    <a:lnB>
                      <a:noFill/>
                    </a:lnB>
                    <a:noFill/>
                  </a:tcPr>
                </a:tc>
                <a:extLst>
                  <a:ext uri="{0D108BD9-81ED-4DB2-BD59-A6C34878D82A}">
                    <a16:rowId xmlns:a16="http://schemas.microsoft.com/office/drawing/2014/main" val="3735255792"/>
                  </a:ext>
                </a:extLst>
              </a:tr>
            </a:tbl>
          </a:graphicData>
        </a:graphic>
      </p:graphicFrame>
      <p:graphicFrame>
        <p:nvGraphicFramePr>
          <p:cNvPr id="5" name="Table 4">
            <a:extLst>
              <a:ext uri="{FF2B5EF4-FFF2-40B4-BE49-F238E27FC236}">
                <a16:creationId xmlns:a16="http://schemas.microsoft.com/office/drawing/2014/main" id="{92A558CC-E093-3C17-22EC-05B095ACD9F4}"/>
              </a:ext>
            </a:extLst>
          </p:cNvPr>
          <p:cNvGraphicFramePr>
            <a:graphicFrameLocks noGrp="1"/>
          </p:cNvGraphicFramePr>
          <p:nvPr>
            <p:extLst>
              <p:ext uri="{D42A27DB-BD31-4B8C-83A1-F6EECF244321}">
                <p14:modId xmlns:p14="http://schemas.microsoft.com/office/powerpoint/2010/main" val="3623872280"/>
              </p:ext>
            </p:extLst>
          </p:nvPr>
        </p:nvGraphicFramePr>
        <p:xfrm>
          <a:off x="3272649" y="3111367"/>
          <a:ext cx="10515600" cy="975360"/>
        </p:xfrm>
        <a:graphic>
          <a:graphicData uri="http://schemas.openxmlformats.org/drawingml/2006/table">
            <a:tbl>
              <a:tblPr/>
              <a:tblGrid>
                <a:gridCol w="2628900">
                  <a:extLst>
                    <a:ext uri="{9D8B030D-6E8A-4147-A177-3AD203B41FA5}">
                      <a16:colId xmlns:a16="http://schemas.microsoft.com/office/drawing/2014/main" val="867097934"/>
                    </a:ext>
                  </a:extLst>
                </a:gridCol>
                <a:gridCol w="2628900">
                  <a:extLst>
                    <a:ext uri="{9D8B030D-6E8A-4147-A177-3AD203B41FA5}">
                      <a16:colId xmlns:a16="http://schemas.microsoft.com/office/drawing/2014/main" val="2729507371"/>
                    </a:ext>
                  </a:extLst>
                </a:gridCol>
                <a:gridCol w="2628900">
                  <a:extLst>
                    <a:ext uri="{9D8B030D-6E8A-4147-A177-3AD203B41FA5}">
                      <a16:colId xmlns:a16="http://schemas.microsoft.com/office/drawing/2014/main" val="1019318889"/>
                    </a:ext>
                  </a:extLst>
                </a:gridCol>
                <a:gridCol w="2628900">
                  <a:extLst>
                    <a:ext uri="{9D8B030D-6E8A-4147-A177-3AD203B41FA5}">
                      <a16:colId xmlns:a16="http://schemas.microsoft.com/office/drawing/2014/main" val="80289215"/>
                    </a:ext>
                  </a:extLst>
                </a:gridCol>
              </a:tblGrid>
              <a:tr h="204128">
                <a:tc>
                  <a:txBody>
                    <a:bodyPr/>
                    <a:lstStyle/>
                    <a:p>
                      <a:pPr>
                        <a:buNone/>
                      </a:pPr>
                      <a:br>
                        <a:rPr lang="en-US">
                          <a:effectLst/>
                          <a:latin typeface="Helvetica" pitchFamily="2" charset="0"/>
                        </a:rPr>
                      </a:br>
                      <a:endParaRPr lang="en-US">
                        <a:effectLst/>
                        <a:latin typeface="Helvetica" pitchFamily="2" charset="0"/>
                      </a:endParaRPr>
                    </a:p>
                  </a:txBody>
                  <a:tcPr marL="0" marR="0" marT="0" marB="0">
                    <a:lnL>
                      <a:noFill/>
                    </a:lnL>
                    <a:lnR>
                      <a:noFill/>
                    </a:lnR>
                    <a:lnT>
                      <a:noFill/>
                    </a:lnT>
                    <a:lnB>
                      <a:noFill/>
                    </a:lnB>
                    <a:noFill/>
                  </a:tcPr>
                </a:tc>
                <a:tc>
                  <a:txBody>
                    <a:bodyPr/>
                    <a:lstStyle/>
                    <a:p>
                      <a:pPr>
                        <a:buNone/>
                      </a:pPr>
                      <a:br>
                        <a:rPr lang="en-US">
                          <a:effectLst/>
                          <a:latin typeface="Helvetica" pitchFamily="2" charset="0"/>
                        </a:rPr>
                      </a:br>
                      <a:endParaRPr lang="en-US">
                        <a:effectLst/>
                        <a:latin typeface="Helvetica" pitchFamily="2" charset="0"/>
                      </a:endParaRPr>
                    </a:p>
                  </a:txBody>
                  <a:tcPr marL="0" marR="0" marT="0" marB="0">
                    <a:lnL>
                      <a:noFill/>
                    </a:lnL>
                    <a:lnR>
                      <a:noFill/>
                    </a:lnR>
                    <a:lnT>
                      <a:noFill/>
                    </a:lnT>
                    <a:lnB>
                      <a:noFill/>
                    </a:lnB>
                    <a:noFill/>
                  </a:tcPr>
                </a:tc>
                <a:tc>
                  <a:txBody>
                    <a:bodyPr/>
                    <a:lstStyle/>
                    <a:p>
                      <a:pPr>
                        <a:buNone/>
                      </a:pPr>
                      <a:r>
                        <a:rPr lang="en-US" sz="1600" dirty="0">
                          <a:effectLst/>
                          <a:latin typeface="Helvetica" pitchFamily="2" charset="0"/>
                        </a:rPr>
                        <a:t>Project/lease: 6,390 sq mi (4.09M acres)</a:t>
                      </a:r>
                    </a:p>
                    <a:p>
                      <a:pPr>
                        <a:buNone/>
                      </a:pPr>
                      <a:r>
                        <a:rPr lang="en-US" sz="1600" dirty="0">
                          <a:effectLst/>
                          <a:latin typeface="Helvetica" pitchFamily="2" charset="0"/>
                        </a:rPr>
                        <a:t>Direct: 674 sq mi (431k acres)</a:t>
                      </a:r>
                    </a:p>
                  </a:txBody>
                  <a:tcPr marL="0" marR="0" marT="0" marB="0">
                    <a:lnL>
                      <a:noFill/>
                    </a:lnL>
                    <a:lnR>
                      <a:noFill/>
                    </a:lnR>
                    <a:lnT>
                      <a:noFill/>
                    </a:lnT>
                    <a:lnB>
                      <a:noFill/>
                    </a:lnB>
                    <a:noFill/>
                  </a:tcPr>
                </a:tc>
                <a:tc>
                  <a:txBody>
                    <a:bodyPr/>
                    <a:lstStyle/>
                    <a:p>
                      <a:pPr>
                        <a:buNone/>
                      </a:pPr>
                      <a:r>
                        <a:rPr lang="en-US" sz="1600" dirty="0">
                          <a:effectLst/>
                          <a:latin typeface="Helvetica" pitchFamily="2" charset="0"/>
                        </a:rPr>
                        <a:t>~$500B+</a:t>
                      </a:r>
                    </a:p>
                  </a:txBody>
                  <a:tcPr marL="0" marR="0" marT="0" marB="0">
                    <a:lnL>
                      <a:noFill/>
                    </a:lnL>
                    <a:lnR>
                      <a:noFill/>
                    </a:lnR>
                    <a:lnT>
                      <a:noFill/>
                    </a:lnT>
                    <a:lnB>
                      <a:noFill/>
                    </a:lnB>
                    <a:noFill/>
                  </a:tcPr>
                </a:tc>
                <a:extLst>
                  <a:ext uri="{0D108BD9-81ED-4DB2-BD59-A6C34878D82A}">
                    <a16:rowId xmlns:a16="http://schemas.microsoft.com/office/drawing/2014/main" val="10183530"/>
                  </a:ext>
                </a:extLst>
              </a:tr>
            </a:tbl>
          </a:graphicData>
        </a:graphic>
      </p:graphicFrame>
    </p:spTree>
    <p:extLst>
      <p:ext uri="{BB962C8B-B14F-4D97-AF65-F5344CB8AC3E}">
        <p14:creationId xmlns:p14="http://schemas.microsoft.com/office/powerpoint/2010/main" val="4150084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ver of a book&#10;&#10;AI-generated content may be incorrect.">
            <a:extLst>
              <a:ext uri="{FF2B5EF4-FFF2-40B4-BE49-F238E27FC236}">
                <a16:creationId xmlns:a16="http://schemas.microsoft.com/office/drawing/2014/main" id="{33B249C2-E9E7-9B94-3453-55FF60E25BFC}"/>
              </a:ext>
            </a:extLst>
          </p:cNvPr>
          <p:cNvPicPr>
            <a:picLocks noChangeAspect="1"/>
          </p:cNvPicPr>
          <p:nvPr/>
        </p:nvPicPr>
        <p:blipFill>
          <a:blip r:embed="rId2"/>
          <a:stretch>
            <a:fillRect/>
          </a:stretch>
        </p:blipFill>
        <p:spPr>
          <a:xfrm>
            <a:off x="443230" y="0"/>
            <a:ext cx="5226016" cy="6858000"/>
          </a:xfrm>
          <a:prstGeom prst="rect">
            <a:avLst/>
          </a:prstGeom>
        </p:spPr>
      </p:pic>
      <p:sp>
        <p:nvSpPr>
          <p:cNvPr id="5" name="TextBox 4">
            <a:extLst>
              <a:ext uri="{FF2B5EF4-FFF2-40B4-BE49-F238E27FC236}">
                <a16:creationId xmlns:a16="http://schemas.microsoft.com/office/drawing/2014/main" id="{92E319B6-67DE-0B5A-FC91-B3792D4A59CE}"/>
              </a:ext>
            </a:extLst>
          </p:cNvPr>
          <p:cNvSpPr txBox="1"/>
          <p:nvPr/>
        </p:nvSpPr>
        <p:spPr>
          <a:xfrm>
            <a:off x="5495347" y="476454"/>
            <a:ext cx="6403728" cy="4524315"/>
          </a:xfrm>
          <a:prstGeom prst="rect">
            <a:avLst/>
          </a:prstGeom>
          <a:noFill/>
        </p:spPr>
        <p:txBody>
          <a:bodyPr wrap="square">
            <a:spAutoFit/>
          </a:bodyPr>
          <a:lstStyle/>
          <a:p>
            <a:r>
              <a:rPr lang="en-US" dirty="0"/>
              <a:t> The headline number: “least-conflict across all values” is small</a:t>
            </a:r>
          </a:p>
          <a:p>
            <a:endParaRPr lang="en-US" dirty="0"/>
          </a:p>
          <a:p>
            <a:r>
              <a:rPr lang="en-US" dirty="0"/>
              <a:t>	•	Study area analyzed: ~14.24 million acres.  ￼</a:t>
            </a:r>
          </a:p>
          <a:p>
            <a:r>
              <a:rPr lang="en-US" dirty="0"/>
              <a:t>	•	“High suitability” area: ~6.78 million acres 		(47.6%).  ￼</a:t>
            </a:r>
          </a:p>
          <a:p>
            <a:r>
              <a:rPr lang="en-US" dirty="0"/>
              <a:t>	•	If you require low conflict simultaneously for environmental conservation + farmland + ranchland, the area drops to </a:t>
            </a:r>
            <a:r>
              <a:rPr lang="en-US" b="1" i="1" dirty="0">
                <a:solidFill>
                  <a:srgbClr val="FF0000"/>
                </a:solidFill>
              </a:rPr>
              <a:t>~211,954 acres—about 3.13% of the suitable area.  ￼</a:t>
            </a:r>
          </a:p>
          <a:p>
            <a:endParaRPr lang="en-US" b="1" i="1" dirty="0">
              <a:solidFill>
                <a:srgbClr val="FF0000"/>
              </a:solidFill>
            </a:endParaRPr>
          </a:p>
          <a:p>
            <a:r>
              <a:rPr lang="en-US" dirty="0"/>
              <a:t>Planner implication: If local policy language effectively demands “no meaningful impact to any valued resource,” you are implicitly forcing development into a very narrow set of places (or out of your jurisdiction). That tradeoff should be made explicit in goals/policies.</a:t>
            </a:r>
          </a:p>
          <a:p>
            <a:endParaRPr lang="en-US" dirty="0"/>
          </a:p>
          <a:p>
            <a:r>
              <a:rPr lang="en-US" dirty="0"/>
              <a:t>⸻</a:t>
            </a:r>
          </a:p>
        </p:txBody>
      </p:sp>
    </p:spTree>
    <p:extLst>
      <p:ext uri="{BB962C8B-B14F-4D97-AF65-F5344CB8AC3E}">
        <p14:creationId xmlns:p14="http://schemas.microsoft.com/office/powerpoint/2010/main" val="3643535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cover with a picture of a person&#10;&#10;AI-generated content may be incorrect.">
            <a:extLst>
              <a:ext uri="{FF2B5EF4-FFF2-40B4-BE49-F238E27FC236}">
                <a16:creationId xmlns:a16="http://schemas.microsoft.com/office/drawing/2014/main" id="{D8C3715C-AD9B-5D7F-4B96-EB418184181B}"/>
              </a:ext>
            </a:extLst>
          </p:cNvPr>
          <p:cNvPicPr>
            <a:picLocks noChangeAspect="1"/>
          </p:cNvPicPr>
          <p:nvPr/>
        </p:nvPicPr>
        <p:blipFill>
          <a:blip r:embed="rId2"/>
          <a:stretch>
            <a:fillRect/>
          </a:stretch>
        </p:blipFill>
        <p:spPr>
          <a:xfrm>
            <a:off x="370076" y="0"/>
            <a:ext cx="5248756" cy="6858000"/>
          </a:xfrm>
          <a:prstGeom prst="rect">
            <a:avLst/>
          </a:prstGeom>
        </p:spPr>
      </p:pic>
      <p:sp>
        <p:nvSpPr>
          <p:cNvPr id="5" name="TextBox 4">
            <a:extLst>
              <a:ext uri="{FF2B5EF4-FFF2-40B4-BE49-F238E27FC236}">
                <a16:creationId xmlns:a16="http://schemas.microsoft.com/office/drawing/2014/main" id="{F5BB2410-59F9-7464-B14D-3C18D85261FD}"/>
              </a:ext>
            </a:extLst>
          </p:cNvPr>
          <p:cNvSpPr txBox="1"/>
          <p:nvPr/>
        </p:nvSpPr>
        <p:spPr>
          <a:xfrm>
            <a:off x="5723866" y="593542"/>
            <a:ext cx="6098058" cy="5539978"/>
          </a:xfrm>
          <a:prstGeom prst="rect">
            <a:avLst/>
          </a:prstGeom>
          <a:noFill/>
        </p:spPr>
        <p:txBody>
          <a:bodyPr wrap="square">
            <a:spAutoFit/>
          </a:bodyPr>
          <a:lstStyle/>
          <a:p>
            <a:r>
              <a:rPr lang="en-US" sz="1600" dirty="0"/>
              <a:t>Where it points out obstacles:</a:t>
            </a:r>
          </a:p>
          <a:p>
            <a:endParaRPr lang="en-US" sz="1600" dirty="0"/>
          </a:p>
          <a:p>
            <a:r>
              <a:rPr lang="en-US" sz="1400" dirty="0"/>
              <a:t>	•	It directly states that siting, building, and interconnecting clean electricity fast enough to match demand is a “complex challenge” requiring solutions to “multiple problems at once,” and calls these “obstacles” needing better procedures, planning, and market structures.  ￼</a:t>
            </a:r>
          </a:p>
          <a:p>
            <a:endParaRPr lang="en-US" sz="1400" dirty="0"/>
          </a:p>
          <a:p>
            <a:r>
              <a:rPr lang="en-US" sz="1400" dirty="0"/>
              <a:t>	•	It flags transmission as a gating issue: expanding transmission capacity is needed for a balanced clean-energy portfolio; meanwhile, demand-side and distributed solutions can often be developed faster than transmission and large-scale generation.  ￼</a:t>
            </a:r>
          </a:p>
          <a:p>
            <a:endParaRPr lang="en-US" sz="1400" dirty="0"/>
          </a:p>
          <a:p>
            <a:r>
              <a:rPr lang="en-US" sz="1400" dirty="0"/>
              <a:t>	•	On permitting, it cites an independent evaluation that found Washington’s permitting process “requires significant reform,” including recommendations spanning staffing/funding, SEPA, EFSEC, local government, and planning for generation/transmission.  ￼</a:t>
            </a:r>
          </a:p>
          <a:p>
            <a:endParaRPr lang="en-US" sz="1400" dirty="0"/>
          </a:p>
          <a:p>
            <a:r>
              <a:rPr lang="en-US" sz="1400" dirty="0"/>
              <a:t>	•	It also notes coordinated permit consolidation ideas exist, but “additional work will be needed” with engagement from industry, local/state government, tribes, and communities.  ￼</a:t>
            </a:r>
          </a:p>
          <a:p>
            <a:endParaRPr lang="en-US" sz="1400" dirty="0"/>
          </a:p>
          <a:p>
            <a:r>
              <a:rPr lang="en-US" sz="1400" dirty="0"/>
              <a:t>Bottom line: The report’s “progress” is largely about actions taken and programs launched (process outputs), while the obstacles section is fairly blunt that siting/permitting reform, transmission buildout, and interconnection pace are structural challenges.  ￼</a:t>
            </a:r>
          </a:p>
        </p:txBody>
      </p:sp>
    </p:spTree>
    <p:extLst>
      <p:ext uri="{BB962C8B-B14F-4D97-AF65-F5344CB8AC3E}">
        <p14:creationId xmlns:p14="http://schemas.microsoft.com/office/powerpoint/2010/main" val="1226184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57CE1BCD-B7C1-8BD3-D5A3-EAE25989865E}"/>
              </a:ext>
            </a:extLst>
          </p:cNvPr>
          <p:cNvPicPr>
            <a:picLocks noChangeAspect="1"/>
          </p:cNvPicPr>
          <p:nvPr/>
        </p:nvPicPr>
        <p:blipFill>
          <a:blip r:embed="rId2"/>
          <a:stretch>
            <a:fillRect/>
          </a:stretch>
        </p:blipFill>
        <p:spPr>
          <a:xfrm>
            <a:off x="193076" y="510638"/>
            <a:ext cx="11805848" cy="5355771"/>
          </a:xfrm>
          <a:prstGeom prst="rect">
            <a:avLst/>
          </a:prstGeom>
        </p:spPr>
      </p:pic>
    </p:spTree>
    <p:extLst>
      <p:ext uri="{BB962C8B-B14F-4D97-AF65-F5344CB8AC3E}">
        <p14:creationId xmlns:p14="http://schemas.microsoft.com/office/powerpoint/2010/main" val="327973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6499E9-B49E-AC08-6124-51C5F69D49B1}"/>
              </a:ext>
            </a:extLst>
          </p:cNvPr>
          <p:cNvSpPr txBox="1"/>
          <p:nvPr/>
        </p:nvSpPr>
        <p:spPr>
          <a:xfrm>
            <a:off x="579912" y="162034"/>
            <a:ext cx="11032176" cy="6771084"/>
          </a:xfrm>
          <a:prstGeom prst="rect">
            <a:avLst/>
          </a:prstGeom>
          <a:noFill/>
        </p:spPr>
        <p:txBody>
          <a:bodyPr wrap="square">
            <a:spAutoFit/>
          </a:bodyPr>
          <a:lstStyle/>
          <a:p>
            <a:pPr>
              <a:buNone/>
            </a:pPr>
            <a:r>
              <a:rPr lang="en-US" sz="1400" b="1" dirty="0"/>
              <a:t>What the deck is saying:</a:t>
            </a:r>
          </a:p>
          <a:p>
            <a:pPr>
              <a:buNone/>
            </a:pPr>
            <a:endParaRPr lang="en-US" sz="1400" b="1" dirty="0"/>
          </a:p>
          <a:p>
            <a:pPr>
              <a:buFont typeface="Arial" panose="020B0604020202020204" pitchFamily="34" charset="0"/>
              <a:buChar char="•"/>
            </a:pPr>
            <a:r>
              <a:rPr lang="en-US" sz="1400" b="1" dirty="0"/>
              <a:t>Load growth is accelerating and increasingly dominated by data centers (especially in Oregon/UEC territory).</a:t>
            </a:r>
            <a:r>
              <a:rPr lang="en-US" sz="1400" dirty="0"/>
              <a:t> The deck shows UEC data-center retail load jumping from </a:t>
            </a:r>
            <a:r>
              <a:rPr lang="en-US" sz="1400" b="1" dirty="0"/>
              <a:t>215 </a:t>
            </a:r>
            <a:r>
              <a:rPr lang="en-US" sz="1400" b="1" dirty="0" err="1"/>
              <a:t>aMW</a:t>
            </a:r>
            <a:r>
              <a:rPr lang="en-US" sz="1400" b="1" dirty="0"/>
              <a:t> (2016)</a:t>
            </a:r>
            <a:r>
              <a:rPr lang="en-US" sz="1400" dirty="0"/>
              <a:t> to </a:t>
            </a:r>
            <a:r>
              <a:rPr lang="en-US" sz="1400" b="1" dirty="0"/>
              <a:t>1,259 </a:t>
            </a:r>
            <a:r>
              <a:rPr lang="en-US" sz="1400" b="1" dirty="0" err="1"/>
              <a:t>aMW</a:t>
            </a:r>
            <a:r>
              <a:rPr lang="en-US" sz="1400" b="1" dirty="0"/>
              <a:t> (2024)</a:t>
            </a:r>
            <a:r>
              <a:rPr lang="en-US" sz="1400" dirty="0"/>
              <a:t> and projecting </a:t>
            </a:r>
            <a:r>
              <a:rPr lang="en-US" sz="1400" b="1" dirty="0"/>
              <a:t>~3,020 </a:t>
            </a:r>
            <a:r>
              <a:rPr lang="en-US" sz="1400" b="1" dirty="0" err="1"/>
              <a:t>aMW</a:t>
            </a:r>
            <a:r>
              <a:rPr lang="en-US" sz="1400" b="1" dirty="0"/>
              <a:t> (2030)</a:t>
            </a:r>
            <a:r>
              <a:rPr lang="en-US" sz="1400" dirty="0"/>
              <a:t> and </a:t>
            </a:r>
            <a:r>
              <a:rPr lang="en-US" sz="1400" b="1" dirty="0"/>
              <a:t>~3,827 </a:t>
            </a:r>
            <a:r>
              <a:rPr lang="en-US" sz="1400" b="1" dirty="0" err="1"/>
              <a:t>aMW</a:t>
            </a:r>
            <a:r>
              <a:rPr lang="en-US" sz="1400" b="1" dirty="0"/>
              <a:t> (2033)</a:t>
            </a:r>
            <a:r>
              <a:rPr lang="en-US" sz="1400" dirty="0"/>
              <a:t>—framed as a major driver of regional growth.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The Northwest is bumping into reliability limits in winter, and recent peaks are beating forecasts.</a:t>
            </a:r>
            <a:r>
              <a:rPr lang="en-US" sz="1400" dirty="0"/>
              <a:t> It highlights </a:t>
            </a:r>
            <a:r>
              <a:rPr lang="en-US" sz="1400" b="1" dirty="0"/>
              <a:t>Feb 2025 winter peak ~35,700 MW</a:t>
            </a:r>
            <a:r>
              <a:rPr lang="en-US" sz="1400" dirty="0"/>
              <a:t> (exceeded forecast “without a weather event”) and </a:t>
            </a:r>
            <a:r>
              <a:rPr lang="en-US" sz="1400" b="1" dirty="0"/>
              <a:t>July 2024 summer peak ~33,300 MW</a:t>
            </a:r>
            <a:r>
              <a:rPr lang="en-US" sz="1400" dirty="0"/>
              <a:t>.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Mixed messaging from adequacy institutions:</a:t>
            </a:r>
            <a:r>
              <a:rPr lang="en-US" sz="1400" dirty="0"/>
              <a:t> the deck juxtaposes warnings (e.g., </a:t>
            </a:r>
            <a:r>
              <a:rPr lang="en-US" sz="1400" b="1" dirty="0"/>
              <a:t>NERC</a:t>
            </a:r>
            <a:r>
              <a:rPr lang="en-US" sz="1400" dirty="0"/>
              <a:t> risk messaging) with “adequate/not adequate” framing from the </a:t>
            </a:r>
            <a:r>
              <a:rPr lang="en-US" sz="1400" b="1" dirty="0"/>
              <a:t>NWPCC</a:t>
            </a:r>
            <a:r>
              <a:rPr lang="en-US" sz="1400" dirty="0"/>
              <a:t>, implying the region is getting conflicting signals about how tight things really are.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Hydro is foundational but increasingly “spoken for” and highly variable—so “surplus energy” doesn’t equal reliability.</a:t>
            </a:r>
            <a:r>
              <a:rPr lang="en-US" sz="1400" dirty="0"/>
              <a:t> It emphasizes BPA hydro variability and that firm energy is committed to firm load service, with annual deficits growing in the outlook.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January 12–16, 2024 is used as the cautionary tale:</a:t>
            </a:r>
            <a:r>
              <a:rPr lang="en-US" sz="1400" dirty="0"/>
              <a:t> hydro short, gas maxed, wind collapsed, and the Northwest relied on imports for all </a:t>
            </a:r>
            <a:r>
              <a:rPr lang="en-US" sz="1400" b="1" dirty="0"/>
              <a:t>120 hours</a:t>
            </a:r>
            <a:r>
              <a:rPr lang="en-US" sz="1400" dirty="0"/>
              <a:t>—with “no net energy from California generation” called out.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Capacity value (ELCC) is the knife-edge problem.</a:t>
            </a:r>
            <a:r>
              <a:rPr lang="en-US" sz="1400" dirty="0"/>
              <a:t> The deck stresses that planning is about </a:t>
            </a:r>
            <a:r>
              <a:rPr lang="en-US" sz="1400" b="1" dirty="0"/>
              <a:t>effective capacity during critical hours</a:t>
            </a:r>
            <a:r>
              <a:rPr lang="en-US" sz="1400" dirty="0"/>
              <a:t>, not annual MWh averages, and claims storage ELCC diminishes quickly and remains vulnerable to multi-day/ multi-week low renewable output.  </a:t>
            </a:r>
          </a:p>
          <a:p>
            <a:endParaRPr lang="en-US" sz="1400" dirty="0"/>
          </a:p>
          <a:p>
            <a:pPr>
              <a:buFont typeface="Arial" panose="020B0604020202020204" pitchFamily="34" charset="0"/>
              <a:buChar char="•"/>
            </a:pPr>
            <a:r>
              <a:rPr lang="en-US" sz="1400" b="1" dirty="0"/>
              <a:t>It argues wind/solar “replacement” ratios for firm capacity are huge.</a:t>
            </a:r>
            <a:r>
              <a:rPr lang="en-US" sz="1400" dirty="0"/>
              <a:t> Example claims include: </a:t>
            </a:r>
            <a:r>
              <a:rPr lang="en-US" sz="1400" b="1" dirty="0"/>
              <a:t>4,000 MW to 18,000 MW of wind</a:t>
            </a:r>
            <a:r>
              <a:rPr lang="en-US" sz="1400" dirty="0"/>
              <a:t> (depending on conditions) to “replace” </a:t>
            </a:r>
            <a:r>
              <a:rPr lang="en-US" sz="1400" b="1" dirty="0"/>
              <a:t>1,000 MW firm</a:t>
            </a:r>
            <a:r>
              <a:rPr lang="en-US" sz="1400" dirty="0"/>
              <a:t>, and </a:t>
            </a:r>
            <a:r>
              <a:rPr lang="en-US" sz="1400" b="1" dirty="0"/>
              <a:t>6,700 MW to 30,000+ MW of solar</a:t>
            </a:r>
            <a:r>
              <a:rPr lang="en-US" sz="1400" dirty="0"/>
              <a:t> to “replace” </a:t>
            </a:r>
            <a:r>
              <a:rPr lang="en-US" sz="1400" b="1" dirty="0"/>
              <a:t>1,000 MW firm</a:t>
            </a:r>
            <a:r>
              <a:rPr lang="en-US" sz="1400" dirty="0"/>
              <a:t>.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The E3 “Phase 1” resource adequacy message is blunt:</a:t>
            </a:r>
            <a:r>
              <a:rPr lang="en-US" sz="1400" dirty="0"/>
              <a:t> demand rising fast, retirements outpacing builds, wind/solar/batteries contribute only modestly to peak reliability, and </a:t>
            </a:r>
            <a:r>
              <a:rPr lang="en-US" sz="1400" b="1" dirty="0"/>
              <a:t>shortages may begin in 2026</a:t>
            </a:r>
            <a:r>
              <a:rPr lang="en-US" sz="1400" dirty="0"/>
              <a:t> during winter cold spells.  </a:t>
            </a:r>
          </a:p>
          <a:p>
            <a:pPr>
              <a:buFont typeface="Arial" panose="020B0604020202020204" pitchFamily="34" charset="0"/>
              <a:buChar char="•"/>
            </a:pPr>
            <a:endParaRPr lang="en-US" sz="1400" dirty="0"/>
          </a:p>
          <a:p>
            <a:pPr>
              <a:buFont typeface="Arial" panose="020B0604020202020204" pitchFamily="34" charset="0"/>
              <a:buChar char="•"/>
            </a:pPr>
            <a:r>
              <a:rPr lang="en-US" sz="1400" b="1" dirty="0"/>
              <a:t>Costs are rising for “incremental” power:</a:t>
            </a:r>
            <a:r>
              <a:rPr lang="en-US" sz="1400" dirty="0"/>
              <a:t> it flags </a:t>
            </a:r>
            <a:r>
              <a:rPr lang="en-US" sz="1400" b="1" dirty="0"/>
              <a:t>BPA Tier 2 rates up ~170% since 2019</a:t>
            </a:r>
            <a:r>
              <a:rPr lang="en-US" sz="1400" dirty="0"/>
              <a:t>, tying this to the wholesale cost of serving load above Tier-1 allocations (and mentions WA CCA carbon cost context).  </a:t>
            </a:r>
          </a:p>
          <a:p>
            <a:pPr>
              <a:buNone/>
            </a:pPr>
            <a:br>
              <a:rPr lang="en-US" sz="1400" dirty="0"/>
            </a:br>
            <a:endParaRPr lang="en-US" sz="1400" dirty="0"/>
          </a:p>
        </p:txBody>
      </p:sp>
    </p:spTree>
    <p:extLst>
      <p:ext uri="{BB962C8B-B14F-4D97-AF65-F5344CB8AC3E}">
        <p14:creationId xmlns:p14="http://schemas.microsoft.com/office/powerpoint/2010/main" val="3169458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speaking into a microphone&#10;&#10;AI-generated content may be incorrect.">
            <a:extLst>
              <a:ext uri="{FF2B5EF4-FFF2-40B4-BE49-F238E27FC236}">
                <a16:creationId xmlns:a16="http://schemas.microsoft.com/office/drawing/2014/main" id="{C65E33F5-5F96-B8EB-EAB3-646C814B3877}"/>
              </a:ext>
            </a:extLst>
          </p:cNvPr>
          <p:cNvPicPr>
            <a:picLocks noChangeAspect="1"/>
          </p:cNvPicPr>
          <p:nvPr/>
        </p:nvPicPr>
        <p:blipFill>
          <a:blip r:embed="rId2"/>
          <a:stretch>
            <a:fillRect/>
          </a:stretch>
        </p:blipFill>
        <p:spPr>
          <a:xfrm>
            <a:off x="150790" y="746949"/>
            <a:ext cx="7006026" cy="4895553"/>
          </a:xfrm>
          <a:prstGeom prst="rect">
            <a:avLst/>
          </a:prstGeom>
        </p:spPr>
      </p:pic>
      <p:sp>
        <p:nvSpPr>
          <p:cNvPr id="4" name="TextBox 3">
            <a:extLst>
              <a:ext uri="{FF2B5EF4-FFF2-40B4-BE49-F238E27FC236}">
                <a16:creationId xmlns:a16="http://schemas.microsoft.com/office/drawing/2014/main" id="{ADF0DDF1-8F71-BED4-54EB-2803460E36BE}"/>
              </a:ext>
            </a:extLst>
          </p:cNvPr>
          <p:cNvSpPr txBox="1"/>
          <p:nvPr/>
        </p:nvSpPr>
        <p:spPr>
          <a:xfrm>
            <a:off x="1359243" y="197708"/>
            <a:ext cx="2782941" cy="369332"/>
          </a:xfrm>
          <a:prstGeom prst="rect">
            <a:avLst/>
          </a:prstGeom>
          <a:noFill/>
        </p:spPr>
        <p:txBody>
          <a:bodyPr wrap="none" rtlCol="0">
            <a:spAutoFit/>
          </a:bodyPr>
          <a:lstStyle/>
          <a:p>
            <a:r>
              <a:rPr lang="en-US" dirty="0"/>
              <a:t>Seattle Times Feb 17 2026</a:t>
            </a:r>
          </a:p>
        </p:txBody>
      </p:sp>
      <p:sp>
        <p:nvSpPr>
          <p:cNvPr id="8" name="Rectangle 7">
            <a:extLst>
              <a:ext uri="{FF2B5EF4-FFF2-40B4-BE49-F238E27FC236}">
                <a16:creationId xmlns:a16="http://schemas.microsoft.com/office/drawing/2014/main" id="{131D9245-ECC2-66B2-FBF6-8B9CC759017E}"/>
              </a:ext>
            </a:extLst>
          </p:cNvPr>
          <p:cNvSpPr/>
          <p:nvPr/>
        </p:nvSpPr>
        <p:spPr>
          <a:xfrm>
            <a:off x="5545777" y="1721922"/>
            <a:ext cx="1611039" cy="4180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871C2B-EB31-A6EF-73C9-7A5F5A214CEB}"/>
              </a:ext>
            </a:extLst>
          </p:cNvPr>
          <p:cNvSpPr txBox="1"/>
          <p:nvPr/>
        </p:nvSpPr>
        <p:spPr>
          <a:xfrm>
            <a:off x="5788727" y="1856850"/>
            <a:ext cx="6098058" cy="3785652"/>
          </a:xfrm>
          <a:prstGeom prst="rect">
            <a:avLst/>
          </a:prstGeom>
          <a:noFill/>
        </p:spPr>
        <p:txBody>
          <a:bodyPr wrap="square">
            <a:spAutoFit/>
          </a:bodyPr>
          <a:lstStyle/>
          <a:p>
            <a:r>
              <a:rPr lang="en-US" sz="1600" dirty="0"/>
              <a:t>Lawmakers can’t find a better way to fill part of Washington’s perennial budget gap than by </a:t>
            </a:r>
            <a:r>
              <a:rPr lang="en-US" sz="1600" b="1" dirty="0">
                <a:solidFill>
                  <a:srgbClr val="FF0000"/>
                </a:solidFill>
              </a:rPr>
              <a:t>dipping into the billions raised by the state’s Climate Commitment Act</a:t>
            </a:r>
            <a:r>
              <a:rPr lang="en-US" sz="1600" dirty="0"/>
              <a:t>.</a:t>
            </a:r>
          </a:p>
          <a:p>
            <a:endParaRPr lang="en-US" sz="1600" dirty="0"/>
          </a:p>
          <a:p>
            <a:r>
              <a:rPr lang="en-US" sz="1600" dirty="0"/>
              <a:t>Many had hoped to avoid tapping into the dedicated climate account for general-fund obligations, but as the budget deadline approaches alongside the end of the short legislative session early next month, they weren’t able to find any viable alternatives.</a:t>
            </a:r>
          </a:p>
          <a:p>
            <a:endParaRPr lang="en-US" sz="1600" dirty="0"/>
          </a:p>
          <a:p>
            <a:r>
              <a:rPr lang="en-US" sz="1600" dirty="0"/>
              <a:t>Gov. Bob Ferguson’s </a:t>
            </a:r>
            <a:r>
              <a:rPr lang="en-US" sz="1600" b="1" dirty="0">
                <a:solidFill>
                  <a:srgbClr val="FF0000"/>
                </a:solidFill>
              </a:rPr>
              <a:t>$559 million proposal to transfer climate funds is legal but also a significant disappointment for those who hoped to safeguard that cash as a way to transition away from planet-warming fossil fuels </a:t>
            </a:r>
            <a:r>
              <a:rPr lang="en-US" sz="1600" dirty="0"/>
              <a:t>or to guard against natural disasters, especially as the federal government hastens its retreat on climate change policy.</a:t>
            </a:r>
          </a:p>
        </p:txBody>
      </p:sp>
    </p:spTree>
    <p:extLst>
      <p:ext uri="{BB962C8B-B14F-4D97-AF65-F5344CB8AC3E}">
        <p14:creationId xmlns:p14="http://schemas.microsoft.com/office/powerpoint/2010/main" val="72825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ver of a report&#10;&#10;AI-generated content may be incorrect.">
            <a:extLst>
              <a:ext uri="{FF2B5EF4-FFF2-40B4-BE49-F238E27FC236}">
                <a16:creationId xmlns:a16="http://schemas.microsoft.com/office/drawing/2014/main" id="{4E28F79E-D5B0-E6FF-2E36-93C4BA8CAEED}"/>
              </a:ext>
            </a:extLst>
          </p:cNvPr>
          <p:cNvPicPr>
            <a:picLocks noChangeAspect="1"/>
          </p:cNvPicPr>
          <p:nvPr/>
        </p:nvPicPr>
        <p:blipFill>
          <a:blip r:embed="rId2"/>
          <a:stretch>
            <a:fillRect/>
          </a:stretch>
        </p:blipFill>
        <p:spPr>
          <a:xfrm>
            <a:off x="146285" y="760021"/>
            <a:ext cx="4122752" cy="5337958"/>
          </a:xfrm>
          <a:prstGeom prst="rect">
            <a:avLst/>
          </a:prstGeom>
        </p:spPr>
      </p:pic>
      <p:graphicFrame>
        <p:nvGraphicFramePr>
          <p:cNvPr id="4" name="Object 3">
            <a:extLst>
              <a:ext uri="{FF2B5EF4-FFF2-40B4-BE49-F238E27FC236}">
                <a16:creationId xmlns:a16="http://schemas.microsoft.com/office/drawing/2014/main" id="{D4A0AB30-26B8-D5F2-656F-6EBCAC87D3DF}"/>
              </a:ext>
            </a:extLst>
          </p:cNvPr>
          <p:cNvGraphicFramePr>
            <a:graphicFrameLocks noChangeAspect="1"/>
          </p:cNvGraphicFramePr>
          <p:nvPr>
            <p:extLst>
              <p:ext uri="{D42A27DB-BD31-4B8C-83A1-F6EECF244321}">
                <p14:modId xmlns:p14="http://schemas.microsoft.com/office/powerpoint/2010/main" val="2397995802"/>
              </p:ext>
            </p:extLst>
          </p:nvPr>
        </p:nvGraphicFramePr>
        <p:xfrm>
          <a:off x="3814515" y="1167554"/>
          <a:ext cx="8216900" cy="2120900"/>
        </p:xfrm>
        <a:graphic>
          <a:graphicData uri="http://schemas.openxmlformats.org/presentationml/2006/ole">
            <mc:AlternateContent xmlns:mc="http://schemas.openxmlformats.org/markup-compatibility/2006">
              <mc:Choice xmlns:v="urn:schemas-microsoft-com:vml" Requires="v">
                <p:oleObj name="Worksheet" r:id="rId3" imgW="8216900" imgH="2120900" progId="Excel.Sheet.12">
                  <p:embed/>
                </p:oleObj>
              </mc:Choice>
              <mc:Fallback>
                <p:oleObj name="Worksheet" r:id="rId3" imgW="8216900" imgH="2120900" progId="Excel.Sheet.12">
                  <p:embed/>
                  <p:pic>
                    <p:nvPicPr>
                      <p:cNvPr id="0" name=""/>
                      <p:cNvPicPr/>
                      <p:nvPr/>
                    </p:nvPicPr>
                    <p:blipFill>
                      <a:blip r:embed="rId4"/>
                      <a:stretch>
                        <a:fillRect/>
                      </a:stretch>
                    </p:blipFill>
                    <p:spPr>
                      <a:xfrm>
                        <a:off x="3814515" y="1167554"/>
                        <a:ext cx="8216900" cy="21209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002D91A-AEC7-459C-301D-BB8506A313D1}"/>
              </a:ext>
            </a:extLst>
          </p:cNvPr>
          <p:cNvSpPr txBox="1"/>
          <p:nvPr/>
        </p:nvSpPr>
        <p:spPr>
          <a:xfrm>
            <a:off x="4438403" y="3400555"/>
            <a:ext cx="6097978" cy="2585323"/>
          </a:xfrm>
          <a:prstGeom prst="rect">
            <a:avLst/>
          </a:prstGeom>
          <a:noFill/>
        </p:spPr>
        <p:txBody>
          <a:bodyPr wrap="square">
            <a:spAutoFit/>
          </a:bodyPr>
          <a:lstStyle/>
          <a:p>
            <a:pPr>
              <a:buNone/>
            </a:pPr>
            <a:r>
              <a:rPr lang="en-US" dirty="0"/>
              <a:t>Using the FY2025 “appropriation title → fiscal year 2025 expenditure amount” roll-ups that are clearly grid/renewables oriented:</a:t>
            </a:r>
          </a:p>
          <a:p>
            <a:pPr>
              <a:buNone/>
            </a:pPr>
            <a:endParaRPr lang="en-US" b="1" dirty="0"/>
          </a:p>
          <a:p>
            <a:pPr>
              <a:buNone/>
            </a:pPr>
            <a:r>
              <a:rPr lang="en-US" b="1" dirty="0"/>
              <a:t>Electrical Grid Integration and Innovation</a:t>
            </a:r>
            <a:r>
              <a:rPr lang="en-US" dirty="0"/>
              <a:t> (Commerce): </a:t>
            </a:r>
            <a:r>
              <a:rPr lang="en-US" b="1" dirty="0"/>
              <a:t>$21,464,441</a:t>
            </a:r>
            <a:r>
              <a:rPr lang="en-US" dirty="0"/>
              <a:t>  </a:t>
            </a:r>
          </a:p>
          <a:p>
            <a:pPr>
              <a:buFont typeface="Arial" panose="020B0604020202020204" pitchFamily="34" charset="0"/>
              <a:buChar char="•"/>
            </a:pPr>
            <a:r>
              <a:rPr lang="en-US" b="1" dirty="0"/>
              <a:t>Emerging Clean Energy Generation</a:t>
            </a:r>
            <a:r>
              <a:rPr lang="en-US" dirty="0"/>
              <a:t> (Commerce): </a:t>
            </a:r>
            <a:r>
              <a:rPr lang="en-US" b="1" dirty="0"/>
              <a:t>$6,656,857</a:t>
            </a:r>
            <a:r>
              <a:rPr lang="en-US" dirty="0"/>
              <a:t>  </a:t>
            </a:r>
          </a:p>
          <a:p>
            <a:pPr>
              <a:buFont typeface="Arial" panose="020B0604020202020204" pitchFamily="34" charset="0"/>
              <a:buChar char="•"/>
            </a:pPr>
            <a:r>
              <a:rPr lang="en-US" b="1" dirty="0"/>
              <a:t>SB 5165 Electric Transmission Planning</a:t>
            </a:r>
            <a:r>
              <a:rPr lang="en-US" dirty="0"/>
              <a:t>: </a:t>
            </a:r>
            <a:r>
              <a:rPr lang="en-US" b="1" dirty="0"/>
              <a:t>$2,047,444</a:t>
            </a:r>
            <a:r>
              <a:rPr lang="en-US" dirty="0"/>
              <a:t>  </a:t>
            </a:r>
          </a:p>
        </p:txBody>
      </p:sp>
      <p:sp>
        <p:nvSpPr>
          <p:cNvPr id="7" name="TextBox 6">
            <a:extLst>
              <a:ext uri="{FF2B5EF4-FFF2-40B4-BE49-F238E27FC236}">
                <a16:creationId xmlns:a16="http://schemas.microsoft.com/office/drawing/2014/main" id="{B699C655-5757-78B5-EAD5-25E109974C20}"/>
              </a:ext>
            </a:extLst>
          </p:cNvPr>
          <p:cNvSpPr txBox="1"/>
          <p:nvPr/>
        </p:nvSpPr>
        <p:spPr>
          <a:xfrm>
            <a:off x="2006930" y="676894"/>
            <a:ext cx="1393330" cy="369332"/>
          </a:xfrm>
          <a:prstGeom prst="rect">
            <a:avLst/>
          </a:prstGeom>
          <a:noFill/>
        </p:spPr>
        <p:txBody>
          <a:bodyPr wrap="none" rtlCol="0">
            <a:spAutoFit/>
          </a:bodyPr>
          <a:lstStyle/>
          <a:p>
            <a:r>
              <a:rPr lang="en-US" dirty="0"/>
              <a:t>565 pages…</a:t>
            </a:r>
          </a:p>
        </p:txBody>
      </p:sp>
    </p:spTree>
    <p:extLst>
      <p:ext uri="{BB962C8B-B14F-4D97-AF65-F5344CB8AC3E}">
        <p14:creationId xmlns:p14="http://schemas.microsoft.com/office/powerpoint/2010/main" val="917507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1B865-FE22-3D2F-97C0-7FF8E296643C}"/>
            </a:ext>
          </a:extLst>
        </p:cNvPr>
        <p:cNvGrpSpPr/>
        <p:nvPr/>
      </p:nvGrpSpPr>
      <p:grpSpPr>
        <a:xfrm>
          <a:off x="0" y="0"/>
          <a:ext cx="0" cy="0"/>
          <a:chOff x="0" y="0"/>
          <a:chExt cx="0" cy="0"/>
        </a:xfrm>
      </p:grpSpPr>
      <p:pic>
        <p:nvPicPr>
          <p:cNvPr id="5" name="Picture 4" descr="A food on a plate&#10;&#10;AI-generated content may be incorrect.">
            <a:extLst>
              <a:ext uri="{FF2B5EF4-FFF2-40B4-BE49-F238E27FC236}">
                <a16:creationId xmlns:a16="http://schemas.microsoft.com/office/drawing/2014/main" id="{C4005540-1B3C-2944-1A56-49E94BC5FAF3}"/>
              </a:ext>
            </a:extLst>
          </p:cNvPr>
          <p:cNvPicPr>
            <a:picLocks noChangeAspect="1"/>
          </p:cNvPicPr>
          <p:nvPr/>
        </p:nvPicPr>
        <p:blipFill>
          <a:blip r:embed="rId2"/>
          <a:stretch>
            <a:fillRect/>
          </a:stretch>
        </p:blipFill>
        <p:spPr>
          <a:xfrm>
            <a:off x="5213196" y="2968832"/>
            <a:ext cx="5080839" cy="3387226"/>
          </a:xfrm>
          <a:prstGeom prst="rect">
            <a:avLst/>
          </a:prstGeom>
        </p:spPr>
      </p:pic>
      <p:sp>
        <p:nvSpPr>
          <p:cNvPr id="6" name="TextBox 5">
            <a:extLst>
              <a:ext uri="{FF2B5EF4-FFF2-40B4-BE49-F238E27FC236}">
                <a16:creationId xmlns:a16="http://schemas.microsoft.com/office/drawing/2014/main" id="{CA36526A-B8FA-695A-F118-9FC03B42466D}"/>
              </a:ext>
            </a:extLst>
          </p:cNvPr>
          <p:cNvSpPr txBox="1"/>
          <p:nvPr/>
        </p:nvSpPr>
        <p:spPr>
          <a:xfrm>
            <a:off x="3391395" y="387710"/>
            <a:ext cx="4102405" cy="461665"/>
          </a:xfrm>
          <a:prstGeom prst="rect">
            <a:avLst/>
          </a:prstGeom>
          <a:noFill/>
        </p:spPr>
        <p:txBody>
          <a:bodyPr wrap="none" rtlCol="0">
            <a:spAutoFit/>
          </a:bodyPr>
          <a:lstStyle/>
          <a:p>
            <a:r>
              <a:rPr lang="en-US" sz="2400" dirty="0">
                <a:latin typeface="Bradley Hand" pitchFamily="2" charset="77"/>
              </a:rPr>
              <a:t>The Grid Transition -- 2026 </a:t>
            </a:r>
          </a:p>
        </p:txBody>
      </p:sp>
      <p:sp>
        <p:nvSpPr>
          <p:cNvPr id="4" name="TextBox 3">
            <a:extLst>
              <a:ext uri="{FF2B5EF4-FFF2-40B4-BE49-F238E27FC236}">
                <a16:creationId xmlns:a16="http://schemas.microsoft.com/office/drawing/2014/main" id="{E23E9ED7-C274-B2A8-A364-86C6B1ED59B6}"/>
              </a:ext>
            </a:extLst>
          </p:cNvPr>
          <p:cNvSpPr txBox="1"/>
          <p:nvPr/>
        </p:nvSpPr>
        <p:spPr>
          <a:xfrm>
            <a:off x="5119309" y="1409001"/>
            <a:ext cx="6097978" cy="1200329"/>
          </a:xfrm>
          <a:prstGeom prst="rect">
            <a:avLst/>
          </a:prstGeom>
          <a:noFill/>
        </p:spPr>
        <p:txBody>
          <a:bodyPr wrap="square">
            <a:spAutoFit/>
          </a:bodyPr>
          <a:lstStyle/>
          <a:p>
            <a:r>
              <a:rPr lang="en-US" b="0" i="0" u="none" strike="noStrike" dirty="0">
                <a:solidFill>
                  <a:srgbClr val="0A0A0A"/>
                </a:solidFill>
                <a:effectLst/>
                <a:latin typeface="Google Sans"/>
              </a:rPr>
              <a:t>“E </a:t>
            </a:r>
            <a:r>
              <a:rPr lang="en-US" b="0" i="0" u="none" strike="noStrike" dirty="0" err="1">
                <a:solidFill>
                  <a:srgbClr val="0A0A0A"/>
                </a:solidFill>
                <a:effectLst/>
                <a:latin typeface="Google Sans"/>
              </a:rPr>
              <a:t>ni</a:t>
            </a:r>
            <a:r>
              <a:rPr lang="en-US" b="0" i="0" u="none" strike="noStrike" dirty="0">
                <a:solidFill>
                  <a:srgbClr val="0A0A0A"/>
                </a:solidFill>
                <a:effectLst/>
                <a:latin typeface="Google Sans"/>
              </a:rPr>
              <a:t> </a:t>
            </a:r>
            <a:r>
              <a:rPr lang="en-US" b="0" i="0" u="none" strike="noStrike" dirty="0" err="1">
                <a:solidFill>
                  <a:srgbClr val="0A0A0A"/>
                </a:solidFill>
                <a:effectLst/>
                <a:latin typeface="Google Sans"/>
              </a:rPr>
              <a:t>kaita</a:t>
            </a:r>
            <a:r>
              <a:rPr lang="en-US" b="0" i="0" u="none" strike="noStrike" dirty="0">
                <a:solidFill>
                  <a:srgbClr val="0A0A0A"/>
                </a:solidFill>
                <a:effectLst/>
                <a:latin typeface="Google Sans"/>
              </a:rPr>
              <a:t> mochi” is a Japanese proverb used to describe </a:t>
            </a:r>
          </a:p>
          <a:p>
            <a:r>
              <a:rPr lang="en-US" b="0" i="0" u="none" strike="noStrike" dirty="0">
                <a:solidFill>
                  <a:srgbClr val="0A0A0A"/>
                </a:solidFill>
                <a:effectLst/>
                <a:latin typeface="Google Sans"/>
              </a:rPr>
              <a:t>something that looks appealing but is </a:t>
            </a:r>
          </a:p>
          <a:p>
            <a:r>
              <a:rPr lang="en-US" b="0" i="0" u="none" strike="noStrike" dirty="0">
                <a:solidFill>
                  <a:srgbClr val="0A0A0A"/>
                </a:solidFill>
                <a:effectLst/>
                <a:latin typeface="Google Sans"/>
              </a:rPr>
              <a:t>ultimately impractical, or impossible</a:t>
            </a:r>
          </a:p>
          <a:p>
            <a:r>
              <a:rPr lang="en-US" b="0" i="0" u="none" strike="noStrike" dirty="0">
                <a:solidFill>
                  <a:srgbClr val="0A0A0A"/>
                </a:solidFill>
                <a:effectLst/>
                <a:latin typeface="Google Sans"/>
              </a:rPr>
              <a:t>to achieve, similar to the English idiom "pie in the sky"</a:t>
            </a:r>
            <a:endParaRPr lang="en-US" dirty="0"/>
          </a:p>
        </p:txBody>
      </p:sp>
      <p:pic>
        <p:nvPicPr>
          <p:cNvPr id="7" name="Picture 2">
            <a:extLst>
              <a:ext uri="{FF2B5EF4-FFF2-40B4-BE49-F238E27FC236}">
                <a16:creationId xmlns:a16="http://schemas.microsoft.com/office/drawing/2014/main" id="{9B516DF2-9A32-47A1-4A07-DF9987306D64}"/>
              </a:ext>
            </a:extLst>
          </p:cNvPr>
          <p:cNvPicPr>
            <a:picLocks noChangeAspect="1"/>
          </p:cNvPicPr>
          <p:nvPr/>
        </p:nvPicPr>
        <p:blipFill>
          <a:blip r:embed="rId3"/>
          <a:stretch>
            <a:fillRect/>
          </a:stretch>
        </p:blipFill>
        <p:spPr>
          <a:xfrm>
            <a:off x="526766" y="1217306"/>
            <a:ext cx="4102405" cy="5318415"/>
          </a:xfrm>
          <a:prstGeom prst="rect">
            <a:avLst/>
          </a:prstGeom>
        </p:spPr>
      </p:pic>
      <p:sp>
        <p:nvSpPr>
          <p:cNvPr id="2" name="TextBox 1">
            <a:extLst>
              <a:ext uri="{FF2B5EF4-FFF2-40B4-BE49-F238E27FC236}">
                <a16:creationId xmlns:a16="http://schemas.microsoft.com/office/drawing/2014/main" id="{80641940-D474-8FE4-10BF-5B4DEA760147}"/>
              </a:ext>
            </a:extLst>
          </p:cNvPr>
          <p:cNvSpPr txBox="1"/>
          <p:nvPr/>
        </p:nvSpPr>
        <p:spPr>
          <a:xfrm>
            <a:off x="5504571" y="2604415"/>
            <a:ext cx="4525598" cy="369332"/>
          </a:xfrm>
          <a:prstGeom prst="rect">
            <a:avLst/>
          </a:prstGeom>
          <a:noFill/>
        </p:spPr>
        <p:txBody>
          <a:bodyPr wrap="none" rtlCol="0">
            <a:spAutoFit/>
          </a:bodyPr>
          <a:lstStyle/>
          <a:p>
            <a:r>
              <a:rPr lang="en-US" i="1" dirty="0">
                <a:solidFill>
                  <a:srgbClr val="0070C0"/>
                </a:solidFill>
                <a:latin typeface="American Typewriter" panose="02090604020004020304" pitchFamily="18" charset="77"/>
              </a:rPr>
              <a:t>It’s nice to look at – but you can’t eat it!</a:t>
            </a:r>
          </a:p>
        </p:txBody>
      </p:sp>
    </p:spTree>
    <p:extLst>
      <p:ext uri="{BB962C8B-B14F-4D97-AF65-F5344CB8AC3E}">
        <p14:creationId xmlns:p14="http://schemas.microsoft.com/office/powerpoint/2010/main" val="51787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B05D4F-5084-323A-B6B3-87AD010FB12C}"/>
              </a:ext>
            </a:extLst>
          </p:cNvPr>
          <p:cNvPicPr>
            <a:picLocks noChangeAspect="1"/>
          </p:cNvPicPr>
          <p:nvPr/>
        </p:nvPicPr>
        <p:blipFill>
          <a:blip r:embed="rId2"/>
          <a:stretch>
            <a:fillRect/>
          </a:stretch>
        </p:blipFill>
        <p:spPr>
          <a:xfrm>
            <a:off x="116592" y="72896"/>
            <a:ext cx="5177518" cy="6712207"/>
          </a:xfrm>
          <a:prstGeom prst="rect">
            <a:avLst/>
          </a:prstGeom>
        </p:spPr>
      </p:pic>
      <p:sp>
        <p:nvSpPr>
          <p:cNvPr id="3" name="TextBox 2">
            <a:extLst>
              <a:ext uri="{FF2B5EF4-FFF2-40B4-BE49-F238E27FC236}">
                <a16:creationId xmlns:a16="http://schemas.microsoft.com/office/drawing/2014/main" id="{3F27A80B-DA27-B4FE-B6E6-83B85A787710}"/>
              </a:ext>
            </a:extLst>
          </p:cNvPr>
          <p:cNvSpPr txBox="1"/>
          <p:nvPr/>
        </p:nvSpPr>
        <p:spPr>
          <a:xfrm>
            <a:off x="5155453" y="2241923"/>
            <a:ext cx="1828800" cy="1828800"/>
          </a:xfrm>
          <a:prstGeom prst="rect">
            <a:avLst/>
          </a:prstGeom>
          <a:noFill/>
        </p:spPr>
        <p:txBody>
          <a:bodyPr wrap="square" rtlCol="0">
            <a:spAutoFit/>
          </a:bodyPr>
          <a:lstStyle/>
          <a:p>
            <a:pPr algn="l"/>
            <a:endParaRPr lang="en-US" dirty="0"/>
          </a:p>
        </p:txBody>
      </p:sp>
      <p:sp>
        <p:nvSpPr>
          <p:cNvPr id="4" name="TextBox 3">
            <a:extLst>
              <a:ext uri="{FF2B5EF4-FFF2-40B4-BE49-F238E27FC236}">
                <a16:creationId xmlns:a16="http://schemas.microsoft.com/office/drawing/2014/main" id="{DCFEDAAB-D7FD-A705-F5EC-429F4C4EAB05}"/>
              </a:ext>
            </a:extLst>
          </p:cNvPr>
          <p:cNvSpPr txBox="1"/>
          <p:nvPr/>
        </p:nvSpPr>
        <p:spPr>
          <a:xfrm>
            <a:off x="6505903" y="3376756"/>
            <a:ext cx="3989294" cy="3293209"/>
          </a:xfrm>
          <a:prstGeom prst="rect">
            <a:avLst/>
          </a:prstGeom>
          <a:noFill/>
        </p:spPr>
        <p:txBody>
          <a:bodyPr wrap="square" rtlCol="0">
            <a:spAutoFit/>
          </a:bodyPr>
          <a:lstStyle/>
          <a:p>
            <a:pPr algn="l"/>
            <a:r>
              <a:rPr lang="en-US" sz="1600" dirty="0"/>
              <a:t>The 2021 State Energy Strategy is designed to provide a roadmap for meeting the state’s greenhouse gas emission limits. </a:t>
            </a:r>
          </a:p>
          <a:p>
            <a:pPr algn="l"/>
            <a:endParaRPr lang="en-US" sz="1600" dirty="0"/>
          </a:p>
          <a:p>
            <a:pPr algn="l"/>
            <a:r>
              <a:rPr lang="en-US" sz="1600" dirty="0"/>
              <a:t>Enacted in 2020, the CCA commits Washington to limits of:</a:t>
            </a:r>
          </a:p>
          <a:p>
            <a:pPr algn="l"/>
            <a:endParaRPr lang="en-US" sz="1600" dirty="0"/>
          </a:p>
          <a:p>
            <a:pPr algn="l"/>
            <a:r>
              <a:rPr lang="en-US" sz="1600" dirty="0">
                <a:solidFill>
                  <a:srgbClr val="FF0000"/>
                </a:solidFill>
              </a:rPr>
              <a:t>-45% below 1990 levels by 2030, </a:t>
            </a:r>
          </a:p>
          <a:p>
            <a:pPr algn="l"/>
            <a:endParaRPr lang="en-US" sz="1600" dirty="0"/>
          </a:p>
          <a:p>
            <a:pPr algn="l"/>
            <a:r>
              <a:rPr lang="en-US" sz="1600" dirty="0">
                <a:solidFill>
                  <a:srgbClr val="00B0F0"/>
                </a:solidFill>
              </a:rPr>
              <a:t>-70% below 1990 levels by 2040 and </a:t>
            </a:r>
          </a:p>
          <a:p>
            <a:pPr algn="l"/>
            <a:endParaRPr lang="en-US" sz="1600" dirty="0">
              <a:solidFill>
                <a:srgbClr val="00B050"/>
              </a:solidFill>
            </a:endParaRPr>
          </a:p>
          <a:p>
            <a:pPr algn="l"/>
            <a:r>
              <a:rPr lang="en-US" sz="1600" dirty="0">
                <a:solidFill>
                  <a:srgbClr val="00B050"/>
                </a:solidFill>
              </a:rPr>
              <a:t>-95% below 1990 levels </a:t>
            </a:r>
          </a:p>
          <a:p>
            <a:pPr algn="l"/>
            <a:r>
              <a:rPr lang="en-US" sz="1600" dirty="0">
                <a:solidFill>
                  <a:srgbClr val="00B050"/>
                </a:solidFill>
              </a:rPr>
              <a:t>with net zero emissions by 2050</a:t>
            </a:r>
          </a:p>
        </p:txBody>
      </p:sp>
      <p:sp>
        <p:nvSpPr>
          <p:cNvPr id="5" name="TextBox 4">
            <a:extLst>
              <a:ext uri="{FF2B5EF4-FFF2-40B4-BE49-F238E27FC236}">
                <a16:creationId xmlns:a16="http://schemas.microsoft.com/office/drawing/2014/main" id="{86FDD1B0-4D1E-F02D-FE4A-0691537A350C}"/>
              </a:ext>
            </a:extLst>
          </p:cNvPr>
          <p:cNvSpPr txBox="1"/>
          <p:nvPr/>
        </p:nvSpPr>
        <p:spPr>
          <a:xfrm>
            <a:off x="5180355" y="2515845"/>
            <a:ext cx="1828800" cy="1828800"/>
          </a:xfrm>
          <a:prstGeom prst="rect">
            <a:avLst/>
          </a:prstGeom>
          <a:noFill/>
        </p:spPr>
        <p:txBody>
          <a:bodyPr wrap="square" rtlCol="0">
            <a:spAutoFit/>
          </a:bodyPr>
          <a:lstStyle/>
          <a:p>
            <a:pPr algn="l"/>
            <a:endParaRPr lang="en-US" dirty="0"/>
          </a:p>
        </p:txBody>
      </p:sp>
      <p:sp>
        <p:nvSpPr>
          <p:cNvPr id="6" name="TextBox 5">
            <a:extLst>
              <a:ext uri="{FF2B5EF4-FFF2-40B4-BE49-F238E27FC236}">
                <a16:creationId xmlns:a16="http://schemas.microsoft.com/office/drawing/2014/main" id="{D7F02A50-3618-3EDD-157F-B5B8F19F8A82}"/>
              </a:ext>
            </a:extLst>
          </p:cNvPr>
          <p:cNvSpPr txBox="1"/>
          <p:nvPr/>
        </p:nvSpPr>
        <p:spPr>
          <a:xfrm>
            <a:off x="5678394" y="5297841"/>
            <a:ext cx="1828800" cy="1828800"/>
          </a:xfrm>
          <a:prstGeom prst="rect">
            <a:avLst/>
          </a:prstGeom>
          <a:noFill/>
        </p:spPr>
        <p:txBody>
          <a:bodyPr wrap="square" rtlCol="0">
            <a:spAutoFit/>
          </a:bodyPr>
          <a:lstStyle/>
          <a:p>
            <a:pPr algn="l"/>
            <a:endParaRPr lang="en-US" dirty="0"/>
          </a:p>
        </p:txBody>
      </p:sp>
      <p:sp>
        <p:nvSpPr>
          <p:cNvPr id="7" name="TextBox 6">
            <a:extLst>
              <a:ext uri="{FF2B5EF4-FFF2-40B4-BE49-F238E27FC236}">
                <a16:creationId xmlns:a16="http://schemas.microsoft.com/office/drawing/2014/main" id="{70EBE559-6B7A-9329-8127-88C4AE4F43C3}"/>
              </a:ext>
            </a:extLst>
          </p:cNvPr>
          <p:cNvSpPr txBox="1"/>
          <p:nvPr/>
        </p:nvSpPr>
        <p:spPr>
          <a:xfrm>
            <a:off x="5155453" y="6342164"/>
            <a:ext cx="1828800" cy="553998"/>
          </a:xfrm>
          <a:prstGeom prst="rect">
            <a:avLst/>
          </a:prstGeom>
          <a:noFill/>
        </p:spPr>
        <p:txBody>
          <a:bodyPr wrap="square" rtlCol="0">
            <a:spAutoFit/>
          </a:bodyPr>
          <a:lstStyle/>
          <a:p>
            <a:pPr algn="l"/>
            <a:r>
              <a:rPr lang="en-US" sz="1200" dirty="0"/>
              <a:t>-140 pages</a:t>
            </a:r>
          </a:p>
          <a:p>
            <a:pPr algn="l"/>
            <a:endParaRPr lang="en-US" dirty="0"/>
          </a:p>
        </p:txBody>
      </p:sp>
      <p:sp>
        <p:nvSpPr>
          <p:cNvPr id="8" name="TextBox 7">
            <a:extLst>
              <a:ext uri="{FF2B5EF4-FFF2-40B4-BE49-F238E27FC236}">
                <a16:creationId xmlns:a16="http://schemas.microsoft.com/office/drawing/2014/main" id="{E04A33D3-D51B-55D5-8184-99505D6B4EFF}"/>
              </a:ext>
            </a:extLst>
          </p:cNvPr>
          <p:cNvSpPr txBox="1"/>
          <p:nvPr/>
        </p:nvSpPr>
        <p:spPr>
          <a:xfrm>
            <a:off x="6527413" y="212222"/>
            <a:ext cx="5585183" cy="3452227"/>
          </a:xfrm>
          <a:prstGeom prst="rect">
            <a:avLst/>
          </a:prstGeom>
          <a:noFill/>
        </p:spPr>
        <p:txBody>
          <a:bodyPr wrap="none" rtlCol="0">
            <a:spAutoFit/>
          </a:bodyPr>
          <a:lstStyle/>
          <a:p>
            <a:pPr marL="0" marR="0">
              <a:spcBef>
                <a:spcPts val="0"/>
              </a:spcBef>
              <a:spcAft>
                <a:spcPts val="0"/>
              </a:spcAft>
            </a:pPr>
            <a:r>
              <a:rPr lang="en-US" sz="2400" b="1" kern="0" dirty="0">
                <a:effectLst/>
                <a:latin typeface="AppleSystemUIFont"/>
                <a:ea typeface="Calibri" panose="020F0502020204030204" pitchFamily="34" charset="0"/>
                <a:cs typeface="AppleSystemUIFont"/>
              </a:rPr>
              <a:t>Major WA State Climate Legislation</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0" dirty="0">
                <a:effectLst/>
                <a:latin typeface="AppleSystemUIFont"/>
                <a:ea typeface="Calibri" panose="020F0502020204030204" pitchFamily="34" charset="0"/>
                <a:cs typeface="AppleSystemUIFont"/>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0" dirty="0">
                <a:effectLst/>
                <a:latin typeface="Calibri" panose="020F0502020204030204" pitchFamily="34" charset="0"/>
                <a:ea typeface="Calibri" panose="020F0502020204030204" pitchFamily="34" charset="0"/>
                <a:cs typeface="Calibri" panose="020F0502020204030204" pitchFamily="34" charset="0"/>
              </a:rPr>
              <a:t>- Climate Commitment Act (CCA- SB 5126)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0" dirty="0">
                <a:effectLst/>
                <a:latin typeface="Calibri" panose="020F0502020204030204" pitchFamily="34" charset="0"/>
                <a:ea typeface="Calibri" panose="020F0502020204030204" pitchFamily="34" charset="0"/>
                <a:cs typeface="Calibri" panose="020F0502020204030204" pitchFamily="34"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0" dirty="0">
                <a:effectLst/>
                <a:latin typeface="Calibri" panose="020F0502020204030204" pitchFamily="34" charset="0"/>
                <a:ea typeface="Calibri" panose="020F0502020204030204" pitchFamily="34" charset="0"/>
                <a:cs typeface="Calibri" panose="020F0502020204030204" pitchFamily="34" charset="0"/>
              </a:rPr>
              <a:t>- Clean Energy Transformation Act (CETA -SB 5116)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200"/>
              </a:spcAft>
            </a:pPr>
            <a:endParaRPr lang="en-US" sz="1600" kern="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200"/>
              </a:spcAft>
            </a:pPr>
            <a:r>
              <a:rPr lang="en-US" sz="1600" kern="0" dirty="0">
                <a:latin typeface="Calibri" panose="020F0502020204030204" pitchFamily="34" charset="0"/>
                <a:ea typeface="Calibri" panose="020F0502020204030204" pitchFamily="34" charset="0"/>
                <a:cs typeface="Calibri" panose="020F0502020204030204" pitchFamily="34" charset="0"/>
              </a:rPr>
              <a:t>- </a:t>
            </a:r>
            <a:r>
              <a:rPr lang="en-US" sz="1600" kern="0" dirty="0">
                <a:effectLst/>
                <a:latin typeface="Calibri" panose="020F0502020204030204" pitchFamily="34" charset="0"/>
                <a:ea typeface="Calibri" panose="020F0502020204030204" pitchFamily="34" charset="0"/>
                <a:cs typeface="Calibri" panose="020F0502020204030204" pitchFamily="34" charset="0"/>
              </a:rPr>
              <a:t>HB 1181 - 2023-24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0" dirty="0">
                <a:effectLst/>
                <a:latin typeface="Calibri" panose="020F0502020204030204" pitchFamily="34" charset="0"/>
                <a:ea typeface="Calibri" panose="020F0502020204030204" pitchFamily="34" charset="0"/>
                <a:cs typeface="Calibri" panose="020F0502020204030204" pitchFamily="34" charset="0"/>
              </a:rPr>
              <a:t>	“Improving the state's response to climate change by </a:t>
            </a:r>
          </a:p>
          <a:p>
            <a:pPr marL="0" marR="0">
              <a:spcBef>
                <a:spcPts val="0"/>
              </a:spcBef>
              <a:spcAft>
                <a:spcPts val="0"/>
              </a:spcAft>
            </a:pPr>
            <a:r>
              <a:rPr lang="en-US" sz="1600" kern="0" dirty="0">
                <a:effectLst/>
                <a:latin typeface="Calibri" panose="020F0502020204030204" pitchFamily="34" charset="0"/>
                <a:ea typeface="Calibri" panose="020F0502020204030204" pitchFamily="34" charset="0"/>
                <a:cs typeface="Calibri" panose="020F0502020204030204" pitchFamily="34" charset="0"/>
              </a:rPr>
              <a:t>	updating the state's planning framework.”</a:t>
            </a:r>
          </a:p>
          <a:p>
            <a:pPr marL="0" marR="0">
              <a:spcBef>
                <a:spcPts val="0"/>
              </a:spcBef>
              <a:spcAft>
                <a:spcPts val="0"/>
              </a:spcAft>
            </a:pPr>
            <a:endParaRPr lang="en-US" sz="1600" kern="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600" kern="0" dirty="0">
                <a:latin typeface="Calibri" panose="020F0502020204030204" pitchFamily="34" charset="0"/>
                <a:ea typeface="Calibri" panose="020F0502020204030204" pitchFamily="34" charset="0"/>
                <a:cs typeface="Calibri" panose="020F0502020204030204" pitchFamily="34" charset="0"/>
              </a:rPr>
              <a:t>- Energy Independence Act I-937 </a:t>
            </a:r>
            <a:r>
              <a:rPr lang="en-US" sz="1100" b="0" i="0" u="none" strike="noStrike" dirty="0">
                <a:solidFill>
                  <a:srgbClr val="444444"/>
                </a:solidFill>
                <a:effectLst/>
                <a:latin typeface="Roboto" panose="02000000000000000000" pitchFamily="2" charset="0"/>
              </a:rPr>
              <a:t>requires electric utilities </a:t>
            </a:r>
          </a:p>
          <a:p>
            <a:pPr marL="0" marR="0">
              <a:spcBef>
                <a:spcPts val="0"/>
              </a:spcBef>
              <a:spcAft>
                <a:spcPts val="0"/>
              </a:spcAft>
            </a:pPr>
            <a:r>
              <a:rPr lang="en-US" sz="1100" b="0" i="0" u="none" strike="noStrike" dirty="0">
                <a:solidFill>
                  <a:srgbClr val="444444"/>
                </a:solidFill>
                <a:effectLst/>
                <a:latin typeface="Roboto" panose="02000000000000000000" pitchFamily="2" charset="0"/>
              </a:rPr>
              <a:t>   to use renewable energy and energy conservation.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Slide Number Placeholder 8">
            <a:extLst>
              <a:ext uri="{FF2B5EF4-FFF2-40B4-BE49-F238E27FC236}">
                <a16:creationId xmlns:a16="http://schemas.microsoft.com/office/drawing/2014/main" id="{6E4D35F6-E741-4784-D2EC-64BFF00A3610}"/>
              </a:ext>
            </a:extLst>
          </p:cNvPr>
          <p:cNvSpPr>
            <a:spLocks noGrp="1"/>
          </p:cNvSpPr>
          <p:nvPr>
            <p:ph type="sldNum" sz="quarter" idx="12"/>
          </p:nvPr>
        </p:nvSpPr>
        <p:spPr/>
        <p:txBody>
          <a:bodyPr/>
          <a:lstStyle/>
          <a:p>
            <a:fld id="{59BF6012-74D4-D14F-98AA-F7F458384506}" type="slidenum">
              <a:rPr lang="en-US" smtClean="0"/>
              <a:t>3</a:t>
            </a:fld>
            <a:endParaRPr lang="en-US" dirty="0"/>
          </a:p>
        </p:txBody>
      </p:sp>
    </p:spTree>
    <p:extLst>
      <p:ext uri="{BB962C8B-B14F-4D97-AF65-F5344CB8AC3E}">
        <p14:creationId xmlns:p14="http://schemas.microsoft.com/office/powerpoint/2010/main" val="136770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10EC2DF-48BD-1602-5AC1-F3BAD24B3B18}"/>
              </a:ext>
            </a:extLst>
          </p:cNvPr>
          <p:cNvPicPr>
            <a:picLocks noChangeAspect="1"/>
          </p:cNvPicPr>
          <p:nvPr/>
        </p:nvPicPr>
        <p:blipFill>
          <a:blip r:embed="rId2"/>
          <a:stretch>
            <a:fillRect/>
          </a:stretch>
        </p:blipFill>
        <p:spPr>
          <a:xfrm>
            <a:off x="116592" y="72896"/>
            <a:ext cx="5177518" cy="6712207"/>
          </a:xfrm>
          <a:prstGeom prst="rect">
            <a:avLst/>
          </a:prstGeom>
        </p:spPr>
      </p:pic>
      <p:sp>
        <p:nvSpPr>
          <p:cNvPr id="4" name="TextBox 3">
            <a:extLst>
              <a:ext uri="{FF2B5EF4-FFF2-40B4-BE49-F238E27FC236}">
                <a16:creationId xmlns:a16="http://schemas.microsoft.com/office/drawing/2014/main" id="{C9B48E78-E24C-C354-0D4C-09C4DED89DF2}"/>
              </a:ext>
            </a:extLst>
          </p:cNvPr>
          <p:cNvSpPr txBox="1"/>
          <p:nvPr/>
        </p:nvSpPr>
        <p:spPr>
          <a:xfrm>
            <a:off x="5815980" y="476383"/>
            <a:ext cx="6098058" cy="1754326"/>
          </a:xfrm>
          <a:prstGeom prst="rect">
            <a:avLst/>
          </a:prstGeom>
          <a:noFill/>
        </p:spPr>
        <p:txBody>
          <a:bodyPr wrap="square">
            <a:spAutoFit/>
          </a:bodyPr>
          <a:lstStyle/>
          <a:p>
            <a:r>
              <a:rPr lang="en-US" b="1" dirty="0">
                <a:solidFill>
                  <a:srgbClr val="FF0000"/>
                </a:solidFill>
              </a:rPr>
              <a:t>Washington imports 43% of its clean energy from inland wind-rich states (Montana and Wyoming) in the </a:t>
            </a:r>
            <a:r>
              <a:rPr lang="en-US" b="1" dirty="0" err="1">
                <a:solidFill>
                  <a:srgbClr val="FF0000"/>
                </a:solidFill>
              </a:rPr>
              <a:t>Electri-fication</a:t>
            </a:r>
            <a:r>
              <a:rPr lang="en-US" b="1" dirty="0">
                <a:solidFill>
                  <a:srgbClr val="FF0000"/>
                </a:solidFill>
              </a:rPr>
              <a:t> Scenario in 2050.</a:t>
            </a:r>
            <a:r>
              <a:rPr lang="en-US" dirty="0"/>
              <a:t> The increased energy flows across multiple states and balancing areas will require investment in new transmission and the efficient use of imports as a balancing resource</a:t>
            </a:r>
          </a:p>
        </p:txBody>
      </p:sp>
      <p:sp>
        <p:nvSpPr>
          <p:cNvPr id="6" name="TextBox 5">
            <a:extLst>
              <a:ext uri="{FF2B5EF4-FFF2-40B4-BE49-F238E27FC236}">
                <a16:creationId xmlns:a16="http://schemas.microsoft.com/office/drawing/2014/main" id="{03B1375B-739F-071D-8AFC-0BE47FCE9543}"/>
              </a:ext>
            </a:extLst>
          </p:cNvPr>
          <p:cNvSpPr txBox="1"/>
          <p:nvPr/>
        </p:nvSpPr>
        <p:spPr>
          <a:xfrm>
            <a:off x="5816060" y="2595967"/>
            <a:ext cx="6097978" cy="1754326"/>
          </a:xfrm>
          <a:prstGeom prst="rect">
            <a:avLst/>
          </a:prstGeom>
          <a:noFill/>
        </p:spPr>
        <p:txBody>
          <a:bodyPr wrap="square">
            <a:spAutoFit/>
          </a:bodyPr>
          <a:lstStyle/>
          <a:p>
            <a:r>
              <a:rPr lang="en-US" b="1" dirty="0">
                <a:solidFill>
                  <a:srgbClr val="FF0000"/>
                </a:solidFill>
              </a:rPr>
              <a:t>Washington has limited build of in-state renewable resources in all decarbonization scenarios until 2040</a:t>
            </a:r>
            <a:r>
              <a:rPr lang="en-US" dirty="0"/>
              <a:t>. Prior to that, it is more cost effective to import clean energy from cheaper out-of-state sources. Between 2040 and 2050, Washington adds solar and offshore wind (12 GW and 4 GW, respectively, in the Electrification Scenario).</a:t>
            </a:r>
          </a:p>
        </p:txBody>
      </p:sp>
    </p:spTree>
    <p:extLst>
      <p:ext uri="{BB962C8B-B14F-4D97-AF65-F5344CB8AC3E}">
        <p14:creationId xmlns:p14="http://schemas.microsoft.com/office/powerpoint/2010/main" val="181472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65BB14E-A65B-5B66-4C34-2392B5F02B46}"/>
              </a:ext>
            </a:extLst>
          </p:cNvPr>
          <p:cNvPicPr>
            <a:picLocks noChangeAspect="1"/>
          </p:cNvPicPr>
          <p:nvPr/>
        </p:nvPicPr>
        <p:blipFill>
          <a:blip r:embed="rId2"/>
          <a:stretch>
            <a:fillRect/>
          </a:stretch>
        </p:blipFill>
        <p:spPr>
          <a:xfrm>
            <a:off x="159852" y="275959"/>
            <a:ext cx="4606862" cy="5960809"/>
          </a:xfrm>
          <a:prstGeom prst="rect">
            <a:avLst/>
          </a:prstGeom>
        </p:spPr>
      </p:pic>
      <p:sp>
        <p:nvSpPr>
          <p:cNvPr id="4" name="TextBox 3">
            <a:extLst>
              <a:ext uri="{FF2B5EF4-FFF2-40B4-BE49-F238E27FC236}">
                <a16:creationId xmlns:a16="http://schemas.microsoft.com/office/drawing/2014/main" id="{141A93CC-B6BC-7DED-2941-70BDF5EC1445}"/>
              </a:ext>
            </a:extLst>
          </p:cNvPr>
          <p:cNvSpPr txBox="1"/>
          <p:nvPr/>
        </p:nvSpPr>
        <p:spPr>
          <a:xfrm>
            <a:off x="6524313" y="159752"/>
            <a:ext cx="5528235" cy="3754874"/>
          </a:xfrm>
          <a:prstGeom prst="rect">
            <a:avLst/>
          </a:prstGeom>
          <a:noFill/>
        </p:spPr>
        <p:txBody>
          <a:bodyPr wrap="square">
            <a:spAutoFit/>
          </a:bodyPr>
          <a:lstStyle/>
          <a:p>
            <a:r>
              <a:rPr lang="en-US" sz="2000" b="1" dirty="0">
                <a:solidFill>
                  <a:srgbClr val="000000"/>
                </a:solidFill>
                <a:latin typeface="Times New Roman" panose="02020603050405020304" pitchFamily="18" charset="0"/>
              </a:rPr>
              <a:t>Washington State</a:t>
            </a:r>
            <a:endParaRPr lang="en-US" sz="2000" b="1" i="0" dirty="0">
              <a:solidFill>
                <a:srgbClr val="000000"/>
              </a:solidFill>
              <a:effectLst/>
              <a:latin typeface="Times New Roman" panose="02020603050405020304" pitchFamily="18" charset="0"/>
            </a:endParaRPr>
          </a:p>
          <a:p>
            <a:r>
              <a:rPr lang="en-US" sz="2000" b="1" i="0" dirty="0">
                <a:solidFill>
                  <a:srgbClr val="000000"/>
                </a:solidFill>
                <a:effectLst/>
                <a:latin typeface="Times New Roman" panose="02020603050405020304" pitchFamily="18" charset="0"/>
              </a:rPr>
              <a:t>Total gross emissions MMTCO2e</a:t>
            </a:r>
            <a:endParaRPr lang="en-US" u="sng" dirty="0">
              <a:solidFill>
                <a:srgbClr val="000000"/>
              </a:solidFill>
              <a:latin typeface="Times New Roman" panose="02020603050405020304" pitchFamily="18" charset="0"/>
            </a:endParaRPr>
          </a:p>
          <a:p>
            <a:r>
              <a:rPr lang="en-US" u="sng" dirty="0">
                <a:solidFill>
                  <a:srgbClr val="000000"/>
                </a:solidFill>
                <a:latin typeface="Times New Roman" panose="02020603050405020304" pitchFamily="18" charset="0"/>
              </a:rPr>
              <a:t>Year</a:t>
            </a:r>
            <a:r>
              <a:rPr lang="en-US" dirty="0">
                <a:solidFill>
                  <a:srgbClr val="000000"/>
                </a:solidFill>
                <a:latin typeface="Times New Roman" panose="02020603050405020304" pitchFamily="18" charset="0"/>
              </a:rPr>
              <a:t>	</a:t>
            </a:r>
            <a:r>
              <a:rPr lang="en-US" u="sng" dirty="0">
                <a:solidFill>
                  <a:srgbClr val="000000"/>
                </a:solidFill>
                <a:latin typeface="Times New Roman" panose="02020603050405020304" pitchFamily="18" charset="0"/>
              </a:rPr>
              <a:t>Amount </a:t>
            </a:r>
            <a:r>
              <a:rPr lang="en-US" dirty="0">
                <a:solidFill>
                  <a:srgbClr val="000000"/>
                </a:solidFill>
                <a:latin typeface="Times New Roman" panose="02020603050405020304" pitchFamily="18" charset="0"/>
              </a:rPr>
              <a:t>     	</a:t>
            </a:r>
            <a:r>
              <a:rPr lang="en-US" u="sng" dirty="0">
                <a:solidFill>
                  <a:srgbClr val="000000"/>
                </a:solidFill>
                <a:latin typeface="Times New Roman" panose="02020603050405020304" pitchFamily="18" charset="0"/>
              </a:rPr>
              <a:t>Goal</a:t>
            </a:r>
            <a:endParaRPr lang="en-US" u="sng"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1990	93.5 		2030   51.4</a:t>
            </a:r>
            <a:endParaRPr lang="en-US"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2000	111.0 		2040   28.1</a:t>
            </a:r>
            <a:endParaRPr lang="en-US"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2010	95.0 		2050   4.7</a:t>
            </a:r>
            <a:endParaRPr lang="en-US"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2015	94.6 </a:t>
            </a:r>
            <a:endParaRPr lang="en-US"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2016	95.1 </a:t>
            </a:r>
            <a:endParaRPr lang="en-US"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1017	95.3 </a:t>
            </a:r>
            <a:endParaRPr lang="en-US"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2018	95.5 </a:t>
            </a:r>
            <a:endParaRPr lang="en-US" dirty="0">
              <a:solidFill>
                <a:srgbClr val="000000"/>
              </a:solidFill>
              <a:effectLst/>
              <a:latin typeface="Times New Roman" panose="02020603050405020304" pitchFamily="18" charset="0"/>
            </a:endParaRPr>
          </a:p>
          <a:p>
            <a:pPr marL="342900" indent="-342900">
              <a:buAutoNum type="arabicPlain" startAt="2019"/>
            </a:pPr>
            <a:r>
              <a:rPr lang="en-US" i="0" dirty="0">
                <a:solidFill>
                  <a:srgbClr val="000000"/>
                </a:solidFill>
                <a:effectLst/>
                <a:latin typeface="Times New Roman" panose="02020603050405020304" pitchFamily="18" charset="0"/>
              </a:rPr>
              <a:t>        102.1 </a:t>
            </a:r>
            <a:r>
              <a:rPr lang="en-US" b="0" i="0" dirty="0">
                <a:solidFill>
                  <a:srgbClr val="000000"/>
                </a:solidFill>
                <a:effectLst/>
                <a:latin typeface="Times New Roman" panose="02020603050405020304" pitchFamily="18" charset="0"/>
              </a:rPr>
              <a:t>	  </a:t>
            </a:r>
            <a:r>
              <a:rPr lang="en-US" dirty="0">
                <a:solidFill>
                  <a:srgbClr val="000000"/>
                </a:solidFill>
                <a:latin typeface="Times New Roman" panose="02020603050405020304" pitchFamily="18" charset="0"/>
              </a:rPr>
              <a:t>     </a:t>
            </a:r>
            <a:r>
              <a:rPr lang="en-US" b="1" i="1" dirty="0">
                <a:solidFill>
                  <a:srgbClr val="000000"/>
                </a:solidFill>
                <a:effectLst/>
                <a:latin typeface="Times New Roman" panose="02020603050405020304" pitchFamily="18" charset="0"/>
              </a:rPr>
              <a:t>From 2021 to 2030…</a:t>
            </a:r>
          </a:p>
          <a:p>
            <a:r>
              <a:rPr lang="en-US" dirty="0">
                <a:solidFill>
                  <a:srgbClr val="000000"/>
                </a:solidFill>
                <a:effectLst/>
                <a:latin typeface="Times New Roman" panose="02020603050405020304" pitchFamily="18" charset="0"/>
              </a:rPr>
              <a:t>2020</a:t>
            </a:r>
            <a:r>
              <a:rPr lang="en-US" b="1" i="1" dirty="0">
                <a:solidFill>
                  <a:srgbClr val="000000"/>
                </a:solidFill>
                <a:effectLst/>
                <a:latin typeface="Times New Roman" panose="02020603050405020304" pitchFamily="18" charset="0"/>
              </a:rPr>
              <a:t>	</a:t>
            </a:r>
            <a:r>
              <a:rPr lang="en-US" i="1" dirty="0">
                <a:solidFill>
                  <a:srgbClr val="000000"/>
                </a:solidFill>
                <a:effectLst/>
                <a:latin typeface="Times New Roman" panose="02020603050405020304" pitchFamily="18" charset="0"/>
              </a:rPr>
              <a:t>88.3</a:t>
            </a:r>
            <a:r>
              <a:rPr lang="en-US" b="1" i="1" dirty="0">
                <a:solidFill>
                  <a:srgbClr val="000000"/>
                </a:solidFill>
                <a:effectLst/>
                <a:latin typeface="Times New Roman" panose="02020603050405020304" pitchFamily="18" charset="0"/>
              </a:rPr>
              <a:t>	       96.1 to 51.4 = -47%</a:t>
            </a:r>
            <a:br>
              <a:rPr lang="en-US" dirty="0">
                <a:solidFill>
                  <a:srgbClr val="000000"/>
                </a:solidFill>
                <a:effectLst/>
                <a:latin typeface="Times New Roman" panose="02020603050405020304" pitchFamily="18" charset="0"/>
              </a:rPr>
            </a:br>
            <a:r>
              <a:rPr lang="en-US" dirty="0">
                <a:solidFill>
                  <a:srgbClr val="000000"/>
                </a:solidFill>
                <a:effectLst/>
                <a:latin typeface="Times New Roman" panose="02020603050405020304" pitchFamily="18" charset="0"/>
              </a:rPr>
              <a:t>2021	96.1</a:t>
            </a:r>
          </a:p>
        </p:txBody>
      </p:sp>
      <p:pic>
        <p:nvPicPr>
          <p:cNvPr id="3" name="Picture 2">
            <a:extLst>
              <a:ext uri="{FF2B5EF4-FFF2-40B4-BE49-F238E27FC236}">
                <a16:creationId xmlns:a16="http://schemas.microsoft.com/office/drawing/2014/main" id="{4CDFF2A3-9C88-E436-7FE6-31ED26B87240}"/>
              </a:ext>
            </a:extLst>
          </p:cNvPr>
          <p:cNvPicPr>
            <a:picLocks noChangeAspect="1"/>
          </p:cNvPicPr>
          <p:nvPr/>
        </p:nvPicPr>
        <p:blipFill>
          <a:blip r:embed="rId3"/>
          <a:stretch>
            <a:fillRect/>
          </a:stretch>
        </p:blipFill>
        <p:spPr>
          <a:xfrm>
            <a:off x="4250273" y="3952110"/>
            <a:ext cx="2746138" cy="2746138"/>
          </a:xfrm>
          <a:prstGeom prst="rect">
            <a:avLst/>
          </a:prstGeom>
        </p:spPr>
      </p:pic>
      <p:pic>
        <p:nvPicPr>
          <p:cNvPr id="5" name="Picture 5">
            <a:extLst>
              <a:ext uri="{FF2B5EF4-FFF2-40B4-BE49-F238E27FC236}">
                <a16:creationId xmlns:a16="http://schemas.microsoft.com/office/drawing/2014/main" id="{CE37EDF5-3DDA-CDBF-79F4-8FDE7B490777}"/>
              </a:ext>
            </a:extLst>
          </p:cNvPr>
          <p:cNvPicPr>
            <a:picLocks noChangeAspect="1"/>
          </p:cNvPicPr>
          <p:nvPr/>
        </p:nvPicPr>
        <p:blipFill>
          <a:blip r:embed="rId4"/>
          <a:stretch>
            <a:fillRect/>
          </a:stretch>
        </p:blipFill>
        <p:spPr>
          <a:xfrm>
            <a:off x="7341423" y="3851223"/>
            <a:ext cx="2866993" cy="2870252"/>
          </a:xfrm>
          <a:prstGeom prst="rect">
            <a:avLst/>
          </a:prstGeom>
        </p:spPr>
      </p:pic>
      <p:sp>
        <p:nvSpPr>
          <p:cNvPr id="6" name="TextBox 5">
            <a:extLst>
              <a:ext uri="{FF2B5EF4-FFF2-40B4-BE49-F238E27FC236}">
                <a16:creationId xmlns:a16="http://schemas.microsoft.com/office/drawing/2014/main" id="{92C0256C-DBC7-AD80-858F-34A1A35DDEA0}"/>
              </a:ext>
            </a:extLst>
          </p:cNvPr>
          <p:cNvSpPr txBox="1"/>
          <p:nvPr/>
        </p:nvSpPr>
        <p:spPr>
          <a:xfrm>
            <a:off x="0" y="6509688"/>
            <a:ext cx="1828800" cy="276999"/>
          </a:xfrm>
          <a:prstGeom prst="rect">
            <a:avLst/>
          </a:prstGeom>
          <a:noFill/>
        </p:spPr>
        <p:txBody>
          <a:bodyPr wrap="square" rtlCol="0">
            <a:spAutoFit/>
          </a:bodyPr>
          <a:lstStyle/>
          <a:p>
            <a:pPr algn="l"/>
            <a:r>
              <a:rPr lang="en-US" sz="1200" dirty="0"/>
              <a:t>-51 pages</a:t>
            </a:r>
          </a:p>
        </p:txBody>
      </p:sp>
      <p:sp>
        <p:nvSpPr>
          <p:cNvPr id="7" name="Slide Number Placeholder 6">
            <a:extLst>
              <a:ext uri="{FF2B5EF4-FFF2-40B4-BE49-F238E27FC236}">
                <a16:creationId xmlns:a16="http://schemas.microsoft.com/office/drawing/2014/main" id="{B9EF7E0A-589E-2818-430A-AA7D4C0E77BE}"/>
              </a:ext>
            </a:extLst>
          </p:cNvPr>
          <p:cNvSpPr>
            <a:spLocks noGrp="1"/>
          </p:cNvSpPr>
          <p:nvPr>
            <p:ph type="sldNum" sz="quarter" idx="12"/>
          </p:nvPr>
        </p:nvSpPr>
        <p:spPr/>
        <p:txBody>
          <a:bodyPr/>
          <a:lstStyle/>
          <a:p>
            <a:fld id="{59BF6012-74D4-D14F-98AA-F7F458384506}" type="slidenum">
              <a:rPr lang="en-US" smtClean="0"/>
              <a:t>5</a:t>
            </a:fld>
            <a:endParaRPr lang="en-US" dirty="0"/>
          </a:p>
        </p:txBody>
      </p:sp>
      <p:sp>
        <p:nvSpPr>
          <p:cNvPr id="8" name="TextBox 7">
            <a:extLst>
              <a:ext uri="{FF2B5EF4-FFF2-40B4-BE49-F238E27FC236}">
                <a16:creationId xmlns:a16="http://schemas.microsoft.com/office/drawing/2014/main" id="{383E2D1A-C624-2829-B666-0FEC2FEAD581}"/>
              </a:ext>
            </a:extLst>
          </p:cNvPr>
          <p:cNvSpPr txBox="1"/>
          <p:nvPr/>
        </p:nvSpPr>
        <p:spPr>
          <a:xfrm>
            <a:off x="173442" y="5875283"/>
            <a:ext cx="3693640" cy="246221"/>
          </a:xfrm>
          <a:prstGeom prst="rect">
            <a:avLst/>
          </a:prstGeom>
          <a:noFill/>
        </p:spPr>
        <p:txBody>
          <a:bodyPr wrap="none" rtlCol="0">
            <a:spAutoFit/>
          </a:bodyPr>
          <a:lstStyle/>
          <a:p>
            <a:r>
              <a:rPr lang="en-US" sz="1000" dirty="0"/>
              <a:t>https://apps.ecology.wa.gov/publications/documents/2202054.pdf</a:t>
            </a:r>
          </a:p>
        </p:txBody>
      </p:sp>
      <p:sp>
        <p:nvSpPr>
          <p:cNvPr id="9" name="TextBox 8">
            <a:extLst>
              <a:ext uri="{FF2B5EF4-FFF2-40B4-BE49-F238E27FC236}">
                <a16:creationId xmlns:a16="http://schemas.microsoft.com/office/drawing/2014/main" id="{B90D6AD8-5F3A-4FE7-C114-7FB397BE3453}"/>
              </a:ext>
            </a:extLst>
          </p:cNvPr>
          <p:cNvSpPr txBox="1"/>
          <p:nvPr/>
        </p:nvSpPr>
        <p:spPr>
          <a:xfrm>
            <a:off x="9820175" y="3798222"/>
            <a:ext cx="1616083" cy="307777"/>
          </a:xfrm>
          <a:prstGeom prst="rect">
            <a:avLst/>
          </a:prstGeom>
          <a:noFill/>
        </p:spPr>
        <p:txBody>
          <a:bodyPr wrap="none" rtlCol="0">
            <a:spAutoFit/>
          </a:bodyPr>
          <a:lstStyle/>
          <a:p>
            <a:r>
              <a:rPr lang="en-US" sz="1400" b="1" i="1" dirty="0">
                <a:solidFill>
                  <a:srgbClr val="FF0000"/>
                </a:solidFill>
              </a:rPr>
              <a:t>4 years from now!</a:t>
            </a:r>
          </a:p>
        </p:txBody>
      </p:sp>
      <p:sp>
        <p:nvSpPr>
          <p:cNvPr id="11" name="TextBox 10">
            <a:extLst>
              <a:ext uri="{FF2B5EF4-FFF2-40B4-BE49-F238E27FC236}">
                <a16:creationId xmlns:a16="http://schemas.microsoft.com/office/drawing/2014/main" id="{1B698C9C-FBA1-A5DD-689F-C7995664A1A6}"/>
              </a:ext>
            </a:extLst>
          </p:cNvPr>
          <p:cNvSpPr txBox="1"/>
          <p:nvPr/>
        </p:nvSpPr>
        <p:spPr>
          <a:xfrm>
            <a:off x="340110" y="275959"/>
            <a:ext cx="6096000" cy="461665"/>
          </a:xfrm>
          <a:prstGeom prst="rect">
            <a:avLst/>
          </a:prstGeom>
          <a:noFill/>
        </p:spPr>
        <p:txBody>
          <a:bodyPr wrap="square">
            <a:spAutoFit/>
          </a:bodyPr>
          <a:lstStyle/>
          <a:p>
            <a:pPr>
              <a:buNone/>
            </a:pPr>
            <a:r>
              <a:rPr lang="en-US" sz="1200" dirty="0"/>
              <a:t>With the current lag pattern Ecology itself is signaling, the state likely won’t have an “official inventory” answer for the 2030 goal until </a:t>
            </a:r>
            <a:r>
              <a:rPr lang="en-US" sz="1200" b="1" i="1" dirty="0">
                <a:solidFill>
                  <a:srgbClr val="FF0000"/>
                </a:solidFill>
              </a:rPr>
              <a:t>December 31, 2033 </a:t>
            </a:r>
            <a:r>
              <a:rPr lang="en-US" sz="1200" dirty="0"/>
              <a:t>(give or take).  </a:t>
            </a:r>
          </a:p>
        </p:txBody>
      </p:sp>
    </p:spTree>
    <p:extLst>
      <p:ext uri="{BB962C8B-B14F-4D97-AF65-F5344CB8AC3E}">
        <p14:creationId xmlns:p14="http://schemas.microsoft.com/office/powerpoint/2010/main" val="908145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E169D-2BD7-0707-D7B5-E8CA88E974AA}"/>
              </a:ext>
            </a:extLst>
          </p:cNvPr>
          <p:cNvSpPr>
            <a:spLocks noGrp="1"/>
          </p:cNvSpPr>
          <p:nvPr>
            <p:ph type="sldNum" sz="quarter" idx="12"/>
          </p:nvPr>
        </p:nvSpPr>
        <p:spPr/>
        <p:txBody>
          <a:bodyPr/>
          <a:lstStyle/>
          <a:p>
            <a:fld id="{C04F5715-229B-734A-BDAD-1D153AD6307E}" type="slidenum">
              <a:rPr lang="en-US" smtClean="0"/>
              <a:t>6</a:t>
            </a:fld>
            <a:endParaRPr lang="en-US" dirty="0"/>
          </a:p>
        </p:txBody>
      </p:sp>
      <p:graphicFrame>
        <p:nvGraphicFramePr>
          <p:cNvPr id="13" name="Chart 12">
            <a:extLst>
              <a:ext uri="{FF2B5EF4-FFF2-40B4-BE49-F238E27FC236}">
                <a16:creationId xmlns:a16="http://schemas.microsoft.com/office/drawing/2014/main" id="{15C14083-85AA-FD6A-E6E6-C1099341C982}"/>
              </a:ext>
            </a:extLst>
          </p:cNvPr>
          <p:cNvGraphicFramePr>
            <a:graphicFrameLocks/>
          </p:cNvGraphicFramePr>
          <p:nvPr/>
        </p:nvGraphicFramePr>
        <p:xfrm>
          <a:off x="518984" y="925381"/>
          <a:ext cx="5823300" cy="50058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A006047A-9627-B6F8-E318-2815620F4300}"/>
              </a:ext>
            </a:extLst>
          </p:cNvPr>
          <p:cNvGraphicFramePr>
            <a:graphicFrameLocks/>
          </p:cNvGraphicFramePr>
          <p:nvPr/>
        </p:nvGraphicFramePr>
        <p:xfrm>
          <a:off x="6062218" y="963825"/>
          <a:ext cx="5610798" cy="4868561"/>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0C7FAF5C-C532-7A7D-F077-FAB190550D82}"/>
              </a:ext>
            </a:extLst>
          </p:cNvPr>
          <p:cNvSpPr txBox="1"/>
          <p:nvPr/>
        </p:nvSpPr>
        <p:spPr>
          <a:xfrm>
            <a:off x="10320873" y="3089758"/>
            <a:ext cx="688650" cy="338554"/>
          </a:xfrm>
          <a:prstGeom prst="rect">
            <a:avLst/>
          </a:prstGeom>
          <a:noFill/>
        </p:spPr>
        <p:txBody>
          <a:bodyPr wrap="none" rtlCol="0">
            <a:spAutoFit/>
          </a:bodyPr>
          <a:lstStyle/>
          <a:p>
            <a:r>
              <a:rPr lang="en-US" sz="1600" dirty="0"/>
              <a:t>Hydro</a:t>
            </a:r>
          </a:p>
        </p:txBody>
      </p:sp>
      <p:sp>
        <p:nvSpPr>
          <p:cNvPr id="18" name="TextBox 17">
            <a:extLst>
              <a:ext uri="{FF2B5EF4-FFF2-40B4-BE49-F238E27FC236}">
                <a16:creationId xmlns:a16="http://schemas.microsoft.com/office/drawing/2014/main" id="{71ADCD61-1AFA-1361-B83B-9FFA255B1604}"/>
              </a:ext>
            </a:extLst>
          </p:cNvPr>
          <p:cNvSpPr txBox="1"/>
          <p:nvPr/>
        </p:nvSpPr>
        <p:spPr>
          <a:xfrm>
            <a:off x="6984121" y="4266731"/>
            <a:ext cx="836768" cy="338554"/>
          </a:xfrm>
          <a:prstGeom prst="rect">
            <a:avLst/>
          </a:prstGeom>
          <a:noFill/>
        </p:spPr>
        <p:txBody>
          <a:bodyPr wrap="none" rtlCol="0">
            <a:spAutoFit/>
          </a:bodyPr>
          <a:lstStyle/>
          <a:p>
            <a:r>
              <a:rPr lang="en-US" sz="1600" dirty="0"/>
              <a:t>Nat Gas</a:t>
            </a:r>
          </a:p>
        </p:txBody>
      </p:sp>
      <p:sp>
        <p:nvSpPr>
          <p:cNvPr id="19" name="TextBox 18">
            <a:extLst>
              <a:ext uri="{FF2B5EF4-FFF2-40B4-BE49-F238E27FC236}">
                <a16:creationId xmlns:a16="http://schemas.microsoft.com/office/drawing/2014/main" id="{4F8C2771-B3E4-C7D0-5F22-48D14E0BF51C}"/>
              </a:ext>
            </a:extLst>
          </p:cNvPr>
          <p:cNvSpPr txBox="1"/>
          <p:nvPr/>
        </p:nvSpPr>
        <p:spPr>
          <a:xfrm>
            <a:off x="6984121" y="2581205"/>
            <a:ext cx="546945" cy="338554"/>
          </a:xfrm>
          <a:prstGeom prst="rect">
            <a:avLst/>
          </a:prstGeom>
          <a:noFill/>
        </p:spPr>
        <p:txBody>
          <a:bodyPr wrap="none" rtlCol="0">
            <a:spAutoFit/>
          </a:bodyPr>
          <a:lstStyle/>
          <a:p>
            <a:r>
              <a:rPr lang="en-US" sz="1600" dirty="0"/>
              <a:t>Coal</a:t>
            </a:r>
          </a:p>
        </p:txBody>
      </p:sp>
      <p:sp>
        <p:nvSpPr>
          <p:cNvPr id="20" name="TextBox 19">
            <a:extLst>
              <a:ext uri="{FF2B5EF4-FFF2-40B4-BE49-F238E27FC236}">
                <a16:creationId xmlns:a16="http://schemas.microsoft.com/office/drawing/2014/main" id="{8B42A4AD-6EDF-646A-294F-B5542E64C33F}"/>
              </a:ext>
            </a:extLst>
          </p:cNvPr>
          <p:cNvSpPr txBox="1"/>
          <p:nvPr/>
        </p:nvSpPr>
        <p:spPr>
          <a:xfrm>
            <a:off x="7402505" y="1933799"/>
            <a:ext cx="628698" cy="338554"/>
          </a:xfrm>
          <a:prstGeom prst="rect">
            <a:avLst/>
          </a:prstGeom>
          <a:noFill/>
        </p:spPr>
        <p:txBody>
          <a:bodyPr wrap="none" rtlCol="0">
            <a:spAutoFit/>
          </a:bodyPr>
          <a:lstStyle/>
          <a:p>
            <a:r>
              <a:rPr lang="en-US" sz="1600" dirty="0"/>
              <a:t>Wind</a:t>
            </a:r>
          </a:p>
        </p:txBody>
      </p:sp>
      <p:sp>
        <p:nvSpPr>
          <p:cNvPr id="21" name="TextBox 20">
            <a:extLst>
              <a:ext uri="{FF2B5EF4-FFF2-40B4-BE49-F238E27FC236}">
                <a16:creationId xmlns:a16="http://schemas.microsoft.com/office/drawing/2014/main" id="{35A65303-D0CF-AB69-D6E1-7DF2CB446415}"/>
              </a:ext>
            </a:extLst>
          </p:cNvPr>
          <p:cNvSpPr txBox="1"/>
          <p:nvPr/>
        </p:nvSpPr>
        <p:spPr>
          <a:xfrm>
            <a:off x="3009344" y="463716"/>
            <a:ext cx="6931706" cy="461665"/>
          </a:xfrm>
          <a:prstGeom prst="rect">
            <a:avLst/>
          </a:prstGeom>
          <a:noFill/>
        </p:spPr>
        <p:txBody>
          <a:bodyPr wrap="none" rtlCol="0">
            <a:spAutoFit/>
          </a:bodyPr>
          <a:lstStyle/>
          <a:p>
            <a:r>
              <a:rPr lang="en-US" sz="2400" dirty="0"/>
              <a:t>WA State Aggregate Fuel Mix for Utilities 2021 – </a:t>
            </a:r>
            <a:r>
              <a:rPr lang="en-US" sz="2400" b="1" dirty="0">
                <a:solidFill>
                  <a:srgbClr val="FF0000"/>
                </a:solidFill>
              </a:rPr>
              <a:t>2050?</a:t>
            </a:r>
          </a:p>
        </p:txBody>
      </p:sp>
      <p:sp>
        <p:nvSpPr>
          <p:cNvPr id="22" name="TextBox 21">
            <a:extLst>
              <a:ext uri="{FF2B5EF4-FFF2-40B4-BE49-F238E27FC236}">
                <a16:creationId xmlns:a16="http://schemas.microsoft.com/office/drawing/2014/main" id="{55A417CB-0025-BC34-E666-84D677BD05BA}"/>
              </a:ext>
            </a:extLst>
          </p:cNvPr>
          <p:cNvSpPr txBox="1"/>
          <p:nvPr/>
        </p:nvSpPr>
        <p:spPr>
          <a:xfrm>
            <a:off x="2362735" y="6322233"/>
            <a:ext cx="4655442" cy="246221"/>
          </a:xfrm>
          <a:prstGeom prst="rect">
            <a:avLst/>
          </a:prstGeom>
          <a:noFill/>
        </p:spPr>
        <p:txBody>
          <a:bodyPr wrap="none" rtlCol="0">
            <a:spAutoFit/>
          </a:bodyPr>
          <a:lstStyle/>
          <a:p>
            <a:r>
              <a:rPr lang="en-US" sz="1000" dirty="0"/>
              <a:t>https://www.commerce.wa.gov/wp-content/uploads/2023/08/2022-FMD-Report.pdf</a:t>
            </a:r>
          </a:p>
        </p:txBody>
      </p:sp>
      <p:sp>
        <p:nvSpPr>
          <p:cNvPr id="4" name="TextBox 3">
            <a:extLst>
              <a:ext uri="{FF2B5EF4-FFF2-40B4-BE49-F238E27FC236}">
                <a16:creationId xmlns:a16="http://schemas.microsoft.com/office/drawing/2014/main" id="{6364D597-B1E5-32CD-802C-1569BC421B18}"/>
              </a:ext>
            </a:extLst>
          </p:cNvPr>
          <p:cNvSpPr txBox="1"/>
          <p:nvPr/>
        </p:nvSpPr>
        <p:spPr>
          <a:xfrm>
            <a:off x="7531066" y="1489567"/>
            <a:ext cx="914400" cy="276999"/>
          </a:xfrm>
          <a:prstGeom prst="rect">
            <a:avLst/>
          </a:prstGeom>
          <a:noFill/>
        </p:spPr>
        <p:txBody>
          <a:bodyPr wrap="square">
            <a:spAutoFit/>
          </a:bodyPr>
          <a:lstStyle/>
          <a:p>
            <a:r>
              <a:rPr lang="en-US" sz="1200" b="1" dirty="0"/>
              <a:t>Solar</a:t>
            </a:r>
          </a:p>
        </p:txBody>
      </p:sp>
      <p:sp>
        <p:nvSpPr>
          <p:cNvPr id="5" name="TextBox 4">
            <a:extLst>
              <a:ext uri="{FF2B5EF4-FFF2-40B4-BE49-F238E27FC236}">
                <a16:creationId xmlns:a16="http://schemas.microsoft.com/office/drawing/2014/main" id="{EAF41AAB-791F-FAE6-4AF9-F93DEF04A3C6}"/>
              </a:ext>
            </a:extLst>
          </p:cNvPr>
          <p:cNvSpPr txBox="1"/>
          <p:nvPr/>
        </p:nvSpPr>
        <p:spPr>
          <a:xfrm>
            <a:off x="7858228" y="1763769"/>
            <a:ext cx="681828" cy="276999"/>
          </a:xfrm>
          <a:prstGeom prst="rect">
            <a:avLst/>
          </a:prstGeom>
          <a:noFill/>
        </p:spPr>
        <p:txBody>
          <a:bodyPr wrap="square">
            <a:spAutoFit/>
          </a:bodyPr>
          <a:lstStyle/>
          <a:p>
            <a:r>
              <a:rPr lang="en-US" sz="1200" b="1" dirty="0"/>
              <a:t>Nuclear</a:t>
            </a:r>
          </a:p>
        </p:txBody>
      </p:sp>
      <p:sp>
        <p:nvSpPr>
          <p:cNvPr id="6" name="TextBox 5">
            <a:extLst>
              <a:ext uri="{FF2B5EF4-FFF2-40B4-BE49-F238E27FC236}">
                <a16:creationId xmlns:a16="http://schemas.microsoft.com/office/drawing/2014/main" id="{45DF5C83-51BF-DB9C-E7F7-0DA0A2D6A03A}"/>
              </a:ext>
            </a:extLst>
          </p:cNvPr>
          <p:cNvSpPr txBox="1"/>
          <p:nvPr/>
        </p:nvSpPr>
        <p:spPr>
          <a:xfrm>
            <a:off x="6652704" y="2591269"/>
            <a:ext cx="431856" cy="369332"/>
          </a:xfrm>
          <a:prstGeom prst="rect">
            <a:avLst/>
          </a:prstGeom>
          <a:noFill/>
        </p:spPr>
        <p:txBody>
          <a:bodyPr wrap="square">
            <a:spAutoFit/>
          </a:bodyPr>
          <a:lstStyle/>
          <a:p>
            <a:r>
              <a:rPr lang="en-US" dirty="0">
                <a:effectLst/>
                <a:latin typeface="Apple Color Emoji" pitchFamily="2" charset="0"/>
              </a:rPr>
              <a:t>❌</a:t>
            </a:r>
          </a:p>
        </p:txBody>
      </p:sp>
      <p:sp>
        <p:nvSpPr>
          <p:cNvPr id="8" name="TextBox 7">
            <a:extLst>
              <a:ext uri="{FF2B5EF4-FFF2-40B4-BE49-F238E27FC236}">
                <a16:creationId xmlns:a16="http://schemas.microsoft.com/office/drawing/2014/main" id="{7A1D76C0-6D45-AA35-A7D1-D170BD0C8F2C}"/>
              </a:ext>
            </a:extLst>
          </p:cNvPr>
          <p:cNvSpPr txBox="1"/>
          <p:nvPr/>
        </p:nvSpPr>
        <p:spPr>
          <a:xfrm>
            <a:off x="6955331" y="3291783"/>
            <a:ext cx="385621" cy="369332"/>
          </a:xfrm>
          <a:prstGeom prst="rect">
            <a:avLst/>
          </a:prstGeom>
          <a:noFill/>
        </p:spPr>
        <p:txBody>
          <a:bodyPr wrap="square">
            <a:spAutoFit/>
          </a:bodyPr>
          <a:lstStyle/>
          <a:p>
            <a:r>
              <a:rPr lang="en-US" dirty="0">
                <a:effectLst/>
                <a:latin typeface="Apple Color Emoji" pitchFamily="2" charset="0"/>
              </a:rPr>
              <a:t>❌</a:t>
            </a:r>
          </a:p>
        </p:txBody>
      </p:sp>
      <p:sp>
        <p:nvSpPr>
          <p:cNvPr id="10" name="TextBox 9">
            <a:extLst>
              <a:ext uri="{FF2B5EF4-FFF2-40B4-BE49-F238E27FC236}">
                <a16:creationId xmlns:a16="http://schemas.microsoft.com/office/drawing/2014/main" id="{71524E01-9D71-9DF1-ACD0-6E6F4BA207C9}"/>
              </a:ext>
            </a:extLst>
          </p:cNvPr>
          <p:cNvSpPr txBox="1"/>
          <p:nvPr/>
        </p:nvSpPr>
        <p:spPr>
          <a:xfrm>
            <a:off x="6622224" y="4261581"/>
            <a:ext cx="531119" cy="369332"/>
          </a:xfrm>
          <a:prstGeom prst="rect">
            <a:avLst/>
          </a:prstGeom>
          <a:noFill/>
        </p:spPr>
        <p:txBody>
          <a:bodyPr wrap="square">
            <a:spAutoFit/>
          </a:bodyPr>
          <a:lstStyle/>
          <a:p>
            <a:r>
              <a:rPr lang="en-US" dirty="0">
                <a:effectLst/>
                <a:latin typeface="Apple Color Emoji" pitchFamily="2" charset="0"/>
              </a:rPr>
              <a:t>❌</a:t>
            </a:r>
          </a:p>
        </p:txBody>
      </p:sp>
    </p:spTree>
    <p:extLst>
      <p:ext uri="{BB962C8B-B14F-4D97-AF65-F5344CB8AC3E}">
        <p14:creationId xmlns:p14="http://schemas.microsoft.com/office/powerpoint/2010/main" val="403387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40EF8A-9967-06DE-3FF7-DF4588321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059" y="578484"/>
            <a:ext cx="9020088" cy="5063453"/>
          </a:xfrm>
          <a:prstGeom prst="rect">
            <a:avLst/>
          </a:prstGeom>
        </p:spPr>
      </p:pic>
      <p:graphicFrame>
        <p:nvGraphicFramePr>
          <p:cNvPr id="3" name="Table 2">
            <a:extLst>
              <a:ext uri="{FF2B5EF4-FFF2-40B4-BE49-F238E27FC236}">
                <a16:creationId xmlns:a16="http://schemas.microsoft.com/office/drawing/2014/main" id="{95EC0AE8-7A4E-8C01-9FAC-D7C6F797432E}"/>
              </a:ext>
            </a:extLst>
          </p:cNvPr>
          <p:cNvGraphicFramePr>
            <a:graphicFrameLocks noGrp="1"/>
          </p:cNvGraphicFramePr>
          <p:nvPr/>
        </p:nvGraphicFramePr>
        <p:xfrm>
          <a:off x="1382059" y="5641937"/>
          <a:ext cx="3079532" cy="731520"/>
        </p:xfrm>
        <a:graphic>
          <a:graphicData uri="http://schemas.openxmlformats.org/drawingml/2006/table">
            <a:tbl>
              <a:tblPr/>
              <a:tblGrid>
                <a:gridCol w="1539766">
                  <a:extLst>
                    <a:ext uri="{9D8B030D-6E8A-4147-A177-3AD203B41FA5}">
                      <a16:colId xmlns:a16="http://schemas.microsoft.com/office/drawing/2014/main" val="2608937769"/>
                    </a:ext>
                  </a:extLst>
                </a:gridCol>
                <a:gridCol w="1539766">
                  <a:extLst>
                    <a:ext uri="{9D8B030D-6E8A-4147-A177-3AD203B41FA5}">
                      <a16:colId xmlns:a16="http://schemas.microsoft.com/office/drawing/2014/main" val="599228007"/>
                    </a:ext>
                  </a:extLst>
                </a:gridCol>
              </a:tblGrid>
              <a:tr h="152101">
                <a:tc gridSpan="2">
                  <a:txBody>
                    <a:bodyPr/>
                    <a:lstStyle/>
                    <a:p>
                      <a:pPr algn="ctr" fontAlgn="t"/>
                      <a:r>
                        <a:rPr lang="en-US" sz="1200" b="1" i="1" u="none" strike="noStrike" dirty="0">
                          <a:solidFill>
                            <a:srgbClr val="795CB2"/>
                          </a:solidFill>
                          <a:effectLst/>
                          <a:hlinkClick r:id="rId3" tooltip="South Park"/>
                        </a:rPr>
                        <a:t>South Park</a:t>
                      </a:r>
                      <a:r>
                        <a:rPr lang="en-US" sz="1200" b="1" dirty="0">
                          <a:effectLst/>
                        </a:rPr>
                        <a:t> episode</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extLst>
                  <a:ext uri="{0D108BD9-81ED-4DB2-BD59-A6C34878D82A}">
                    <a16:rowId xmlns:a16="http://schemas.microsoft.com/office/drawing/2014/main" val="2897737749"/>
                  </a:ext>
                </a:extLst>
              </a:tr>
              <a:tr h="380254">
                <a:tc>
                  <a:txBody>
                    <a:bodyPr/>
                    <a:lstStyle/>
                    <a:p>
                      <a:pPr algn="l" fontAlgn="t"/>
                      <a:r>
                        <a:rPr lang="en-US" sz="1200" b="0" i="0" u="none" strike="noStrike" kern="1200" dirty="0">
                          <a:solidFill>
                            <a:schemeClr val="tx1"/>
                          </a:solidFill>
                          <a:effectLst/>
                          <a:latin typeface="+mn-lt"/>
                          <a:ea typeface="+mn-ea"/>
                          <a:cs typeface="+mn-cs"/>
                        </a:rPr>
                        <a:t>  December 16, 1998</a:t>
                      </a:r>
                      <a:endParaRPr lang="en-US" sz="1200" dirty="0">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200" dirty="0">
                          <a:effectLst/>
                        </a:rPr>
                        <a:t>Season 2</a:t>
                      </a:r>
                      <a:br>
                        <a:rPr lang="en-US" sz="1200" dirty="0">
                          <a:effectLst/>
                        </a:rPr>
                      </a:br>
                      <a:r>
                        <a:rPr lang="en-US" sz="1200" dirty="0">
                          <a:effectLst/>
                        </a:rPr>
                        <a:t>Episode 17</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99360949"/>
                  </a:ext>
                </a:extLst>
              </a:tr>
            </a:tbl>
          </a:graphicData>
        </a:graphic>
      </p:graphicFrame>
      <p:sp>
        <p:nvSpPr>
          <p:cNvPr id="4" name="TextBox 3">
            <a:extLst>
              <a:ext uri="{FF2B5EF4-FFF2-40B4-BE49-F238E27FC236}">
                <a16:creationId xmlns:a16="http://schemas.microsoft.com/office/drawing/2014/main" id="{18A583D7-7FE2-0B74-1C1D-D592075024D6}"/>
              </a:ext>
            </a:extLst>
          </p:cNvPr>
          <p:cNvSpPr txBox="1"/>
          <p:nvPr/>
        </p:nvSpPr>
        <p:spPr>
          <a:xfrm>
            <a:off x="7031421" y="5641937"/>
            <a:ext cx="3474669" cy="276999"/>
          </a:xfrm>
          <a:prstGeom prst="rect">
            <a:avLst/>
          </a:prstGeom>
          <a:noFill/>
        </p:spPr>
        <p:txBody>
          <a:bodyPr wrap="none" rtlCol="0">
            <a:spAutoFit/>
          </a:bodyPr>
          <a:lstStyle/>
          <a:p>
            <a:r>
              <a:rPr lang="en-US" sz="1200" dirty="0"/>
              <a:t>https://</a:t>
            </a:r>
            <a:r>
              <a:rPr lang="en-US" sz="1200" dirty="0" err="1"/>
              <a:t>en.wikipedia.org</a:t>
            </a:r>
            <a:r>
              <a:rPr lang="en-US" sz="1200" dirty="0"/>
              <a:t>/wiki/Gnomes_(</a:t>
            </a:r>
            <a:r>
              <a:rPr lang="en-US" sz="1200" dirty="0" err="1"/>
              <a:t>South_Park</a:t>
            </a:r>
            <a:r>
              <a:rPr lang="en-US" sz="1200" dirty="0"/>
              <a:t>)</a:t>
            </a:r>
          </a:p>
        </p:txBody>
      </p:sp>
      <p:sp>
        <p:nvSpPr>
          <p:cNvPr id="2" name="Slide Number Placeholder 1">
            <a:extLst>
              <a:ext uri="{FF2B5EF4-FFF2-40B4-BE49-F238E27FC236}">
                <a16:creationId xmlns:a16="http://schemas.microsoft.com/office/drawing/2014/main" id="{022A37F8-930A-3118-6058-F3533D6776E9}"/>
              </a:ext>
            </a:extLst>
          </p:cNvPr>
          <p:cNvSpPr>
            <a:spLocks noGrp="1"/>
          </p:cNvSpPr>
          <p:nvPr>
            <p:ph type="sldNum" sz="quarter" idx="12"/>
          </p:nvPr>
        </p:nvSpPr>
        <p:spPr/>
        <p:txBody>
          <a:bodyPr/>
          <a:lstStyle/>
          <a:p>
            <a:fld id="{C04F5715-229B-734A-BDAD-1D153AD6307E}" type="slidenum">
              <a:rPr lang="en-US" smtClean="0"/>
              <a:t>7</a:t>
            </a:fld>
            <a:endParaRPr lang="en-US" dirty="0"/>
          </a:p>
        </p:txBody>
      </p:sp>
    </p:spTree>
    <p:extLst>
      <p:ext uri="{BB962C8B-B14F-4D97-AF65-F5344CB8AC3E}">
        <p14:creationId xmlns:p14="http://schemas.microsoft.com/office/powerpoint/2010/main" val="220737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DF1827-4B0E-ED0D-7A2E-1882164ED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177" y="609225"/>
            <a:ext cx="9020088" cy="5063453"/>
          </a:xfrm>
          <a:prstGeom prst="rect">
            <a:avLst/>
          </a:prstGeom>
        </p:spPr>
      </p:pic>
      <p:sp>
        <p:nvSpPr>
          <p:cNvPr id="3" name="TextBox 2">
            <a:extLst>
              <a:ext uri="{FF2B5EF4-FFF2-40B4-BE49-F238E27FC236}">
                <a16:creationId xmlns:a16="http://schemas.microsoft.com/office/drawing/2014/main" id="{1A732ED0-B0AE-75DD-9C06-E783ADB68B3C}"/>
              </a:ext>
            </a:extLst>
          </p:cNvPr>
          <p:cNvSpPr txBox="1"/>
          <p:nvPr/>
        </p:nvSpPr>
        <p:spPr>
          <a:xfrm>
            <a:off x="2617075" y="3820057"/>
            <a:ext cx="3118546" cy="523220"/>
          </a:xfrm>
          <a:prstGeom prst="rect">
            <a:avLst/>
          </a:prstGeom>
          <a:noFill/>
        </p:spPr>
        <p:txBody>
          <a:bodyPr wrap="none" rtlCol="0">
            <a:spAutoFit/>
          </a:bodyPr>
          <a:lstStyle/>
          <a:p>
            <a:r>
              <a:rPr lang="en-US" sz="2800" dirty="0">
                <a:solidFill>
                  <a:srgbClr val="FF0000"/>
                </a:solidFill>
                <a:latin typeface="Chalkboard" panose="03050602040202020205" pitchFamily="66" charset="77"/>
              </a:rPr>
              <a:t>“Green-the-Grid!”</a:t>
            </a:r>
          </a:p>
        </p:txBody>
      </p:sp>
      <p:sp>
        <p:nvSpPr>
          <p:cNvPr id="4" name="TextBox 3">
            <a:extLst>
              <a:ext uri="{FF2B5EF4-FFF2-40B4-BE49-F238E27FC236}">
                <a16:creationId xmlns:a16="http://schemas.microsoft.com/office/drawing/2014/main" id="{26D46CB5-BC23-C1E0-1E8F-820C961BE7BE}"/>
              </a:ext>
            </a:extLst>
          </p:cNvPr>
          <p:cNvSpPr txBox="1"/>
          <p:nvPr/>
        </p:nvSpPr>
        <p:spPr>
          <a:xfrm>
            <a:off x="6083782" y="3795343"/>
            <a:ext cx="2933111" cy="523220"/>
          </a:xfrm>
          <a:prstGeom prst="rect">
            <a:avLst/>
          </a:prstGeom>
          <a:noFill/>
        </p:spPr>
        <p:txBody>
          <a:bodyPr wrap="none" rtlCol="0">
            <a:spAutoFit/>
          </a:bodyPr>
          <a:lstStyle/>
          <a:p>
            <a:r>
              <a:rPr lang="en-US" sz="2800" dirty="0">
                <a:solidFill>
                  <a:srgbClr val="FF0000"/>
                </a:solidFill>
                <a:latin typeface="Chalkboard" panose="03050602040202020205" pitchFamily="66" charset="77"/>
              </a:rPr>
              <a:t>“Net-Zero 2050”</a:t>
            </a:r>
          </a:p>
        </p:txBody>
      </p:sp>
      <p:cxnSp>
        <p:nvCxnSpPr>
          <p:cNvPr id="8" name="Straight Connector 7">
            <a:extLst>
              <a:ext uri="{FF2B5EF4-FFF2-40B4-BE49-F238E27FC236}">
                <a16:creationId xmlns:a16="http://schemas.microsoft.com/office/drawing/2014/main" id="{C3F11FE3-BE16-8E60-2F3B-B1D86DE2F735}"/>
              </a:ext>
            </a:extLst>
          </p:cNvPr>
          <p:cNvCxnSpPr>
            <a:cxnSpLocks/>
          </p:cNvCxnSpPr>
          <p:nvPr/>
        </p:nvCxnSpPr>
        <p:spPr>
          <a:xfrm>
            <a:off x="3017605" y="3258917"/>
            <a:ext cx="1616179"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66D527-350D-ACAE-5701-6666FF4844F6}"/>
              </a:ext>
            </a:extLst>
          </p:cNvPr>
          <p:cNvCxnSpPr>
            <a:cxnSpLocks/>
          </p:cNvCxnSpPr>
          <p:nvPr/>
        </p:nvCxnSpPr>
        <p:spPr>
          <a:xfrm>
            <a:off x="2782352" y="3658452"/>
            <a:ext cx="2172707"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BF298A-722D-CB87-5092-3C5DD519B63E}"/>
              </a:ext>
            </a:extLst>
          </p:cNvPr>
          <p:cNvCxnSpPr>
            <a:cxnSpLocks/>
          </p:cNvCxnSpPr>
          <p:nvPr/>
        </p:nvCxnSpPr>
        <p:spPr>
          <a:xfrm>
            <a:off x="6939598" y="3350387"/>
            <a:ext cx="1616179"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9CEDC74-3EE1-EE94-66AD-41F2939D9E2B}"/>
              </a:ext>
            </a:extLst>
          </p:cNvPr>
          <p:cNvSpPr>
            <a:spLocks noGrp="1"/>
          </p:cNvSpPr>
          <p:nvPr>
            <p:ph type="sldNum" sz="quarter" idx="12"/>
          </p:nvPr>
        </p:nvSpPr>
        <p:spPr/>
        <p:txBody>
          <a:bodyPr/>
          <a:lstStyle/>
          <a:p>
            <a:fld id="{C04F5715-229B-734A-BDAD-1D153AD6307E}" type="slidenum">
              <a:rPr lang="en-US" smtClean="0"/>
              <a:t>8</a:t>
            </a:fld>
            <a:endParaRPr lang="en-US" dirty="0"/>
          </a:p>
        </p:txBody>
      </p:sp>
    </p:spTree>
    <p:extLst>
      <p:ext uri="{BB962C8B-B14F-4D97-AF65-F5344CB8AC3E}">
        <p14:creationId xmlns:p14="http://schemas.microsoft.com/office/powerpoint/2010/main" val="142262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B46A4-6305-8459-5D53-620F628ECFD9}"/>
              </a:ext>
            </a:extLst>
          </p:cNvPr>
          <p:cNvPicPr>
            <a:picLocks noChangeAspect="1"/>
          </p:cNvPicPr>
          <p:nvPr/>
        </p:nvPicPr>
        <p:blipFill>
          <a:blip r:embed="rId2"/>
          <a:stretch>
            <a:fillRect/>
          </a:stretch>
        </p:blipFill>
        <p:spPr>
          <a:xfrm>
            <a:off x="2209800" y="1243012"/>
            <a:ext cx="7772400" cy="4371975"/>
          </a:xfrm>
          <a:prstGeom prst="rect">
            <a:avLst/>
          </a:prstGeom>
        </p:spPr>
      </p:pic>
      <p:pic>
        <p:nvPicPr>
          <p:cNvPr id="4" name="Picture 3" descr="A letter with text and logos&#10;&#10;AI-generated content may be incorrect.">
            <a:extLst>
              <a:ext uri="{FF2B5EF4-FFF2-40B4-BE49-F238E27FC236}">
                <a16:creationId xmlns:a16="http://schemas.microsoft.com/office/drawing/2014/main" id="{B63278F2-5AF9-46B6-49A7-9741DD732EBF}"/>
              </a:ext>
            </a:extLst>
          </p:cNvPr>
          <p:cNvPicPr>
            <a:picLocks noChangeAspect="1"/>
          </p:cNvPicPr>
          <p:nvPr/>
        </p:nvPicPr>
        <p:blipFill>
          <a:blip r:embed="rId3"/>
          <a:stretch>
            <a:fillRect/>
          </a:stretch>
        </p:blipFill>
        <p:spPr>
          <a:xfrm>
            <a:off x="2012502" y="213756"/>
            <a:ext cx="7772400" cy="6205935"/>
          </a:xfrm>
          <a:prstGeom prst="rect">
            <a:avLst/>
          </a:prstGeom>
        </p:spPr>
      </p:pic>
      <p:sp>
        <p:nvSpPr>
          <p:cNvPr id="3" name="Left Arrow 2">
            <a:extLst>
              <a:ext uri="{FF2B5EF4-FFF2-40B4-BE49-F238E27FC236}">
                <a16:creationId xmlns:a16="http://schemas.microsoft.com/office/drawing/2014/main" id="{18F1F289-FD89-1056-014F-DCC1C726A3BB}"/>
              </a:ext>
            </a:extLst>
          </p:cNvPr>
          <p:cNvSpPr/>
          <p:nvPr/>
        </p:nvSpPr>
        <p:spPr>
          <a:xfrm>
            <a:off x="7398327" y="5935059"/>
            <a:ext cx="978408"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2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266</TotalTime>
  <Words>3280</Words>
  <Application>Microsoft Macintosh PowerPoint</Application>
  <PresentationFormat>Widescreen</PresentationFormat>
  <Paragraphs>314</Paragraphs>
  <Slides>28</Slides>
  <Notes>0</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9" baseType="lpstr">
      <vt:lpstr>.AppleSystemUIFont</vt:lpstr>
      <vt:lpstr>American Typewriter</vt:lpstr>
      <vt:lpstr>Apple Color Emoji</vt:lpstr>
      <vt:lpstr>AppleSystemUIFont</vt:lpstr>
      <vt:lpstr>Aptos</vt:lpstr>
      <vt:lpstr>Aptos Display</vt:lpstr>
      <vt:lpstr>Arial</vt:lpstr>
      <vt:lpstr>Arial Black</vt:lpstr>
      <vt:lpstr>Bradley Hand</vt:lpstr>
      <vt:lpstr>Calibri</vt:lpstr>
      <vt:lpstr>Chalkboard</vt:lpstr>
      <vt:lpstr>Google Sans</vt:lpstr>
      <vt:lpstr>Helvetica</vt:lpstr>
      <vt:lpstr>Helvetica Neue</vt:lpstr>
      <vt:lpstr>Open Sans</vt:lpstr>
      <vt:lpstr>Roboto</vt:lpstr>
      <vt:lpstr>Times New Roman</vt:lpstr>
      <vt:lpstr>UICTFontTextStyleBody</vt:lpstr>
      <vt:lpstr>UICTFontTextStyleEmphasizedBody</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 Dauciunas</dc:creator>
  <cp:lastModifiedBy>Vince Dauciunas</cp:lastModifiedBy>
  <cp:revision>27</cp:revision>
  <dcterms:created xsi:type="dcterms:W3CDTF">2026-02-15T18:50:06Z</dcterms:created>
  <dcterms:modified xsi:type="dcterms:W3CDTF">2026-02-19T16:10:28Z</dcterms:modified>
</cp:coreProperties>
</file>